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37"/>
  </p:notesMasterIdLst>
  <p:handoutMasterIdLst>
    <p:handoutMasterId r:id="rId38"/>
  </p:handoutMasterIdLst>
  <p:sldIdLst>
    <p:sldId id="257" r:id="rId2"/>
    <p:sldId id="258" r:id="rId3"/>
    <p:sldId id="259" r:id="rId4"/>
    <p:sldId id="260" r:id="rId5"/>
    <p:sldId id="261" r:id="rId6"/>
    <p:sldId id="262" r:id="rId7"/>
    <p:sldId id="263" r:id="rId8"/>
    <p:sldId id="264" r:id="rId9"/>
    <p:sldId id="265" r:id="rId10"/>
    <p:sldId id="269" r:id="rId11"/>
    <p:sldId id="270" r:id="rId12"/>
    <p:sldId id="271" r:id="rId13"/>
    <p:sldId id="266"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9" r:id="rId29"/>
    <p:sldId id="290" r:id="rId30"/>
    <p:sldId id="291" r:id="rId31"/>
    <p:sldId id="292" r:id="rId32"/>
    <p:sldId id="293" r:id="rId33"/>
    <p:sldId id="294" r:id="rId34"/>
    <p:sldId id="303"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94660"/>
  </p:normalViewPr>
  <p:slideViewPr>
    <p:cSldViewPr snapToGrid="0">
      <p:cViewPr varScale="1">
        <p:scale>
          <a:sx n="88" d="100"/>
          <a:sy n="88" d="100"/>
        </p:scale>
        <p:origin x="8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9E290-C145-442E-A48C-6E27CD9F4B9D}" type="doc">
      <dgm:prSet loTypeId="urn:microsoft.com/office/officeart/2005/8/layout/cycle8" loCatId="cycle" qsTypeId="urn:microsoft.com/office/officeart/2005/8/quickstyle/3d9" qsCatId="3D" csTypeId="urn:microsoft.com/office/officeart/2005/8/colors/accent1_2" csCatId="accent1" phldr="1"/>
      <dgm:spPr/>
      <dgm:t>
        <a:bodyPr/>
        <a:lstStyle/>
        <a:p>
          <a:endParaRPr lang="en-US"/>
        </a:p>
      </dgm:t>
    </dgm:pt>
    <dgm:pt modelId="{3529E487-C3B8-4364-8B1C-0F03CDF3A571}">
      <dgm:prSet phldrT="[Text]"/>
      <dgm:spPr>
        <a:solidFill>
          <a:srgbClr val="0070C0"/>
        </a:solidFill>
      </dgm:spPr>
      <dgm:t>
        <a:bodyPr/>
        <a:lstStyle/>
        <a:p>
          <a:r>
            <a:rPr lang="fa-IR" dirty="0" smtClean="0">
              <a:solidFill>
                <a:schemeClr val="tx1"/>
              </a:solidFill>
            </a:rPr>
            <a:t>مخزن آب اتش نشانی</a:t>
          </a:r>
          <a:endParaRPr lang="en-US" dirty="0">
            <a:solidFill>
              <a:schemeClr val="tx1"/>
            </a:solidFill>
          </a:endParaRPr>
        </a:p>
      </dgm:t>
    </dgm:pt>
    <dgm:pt modelId="{4198B815-848D-4453-AB58-F5D12360AFAC}" type="parTrans" cxnId="{4D5FD060-CBF2-4CBD-B64E-58A2E0F6C0BE}">
      <dgm:prSet/>
      <dgm:spPr/>
      <dgm:t>
        <a:bodyPr/>
        <a:lstStyle/>
        <a:p>
          <a:endParaRPr lang="en-US"/>
        </a:p>
      </dgm:t>
    </dgm:pt>
    <dgm:pt modelId="{D2C31D8F-9BEF-4FEA-BE49-2A58AABD08EE}" type="sibTrans" cxnId="{4D5FD060-CBF2-4CBD-B64E-58A2E0F6C0BE}">
      <dgm:prSet/>
      <dgm:spPr/>
      <dgm:t>
        <a:bodyPr/>
        <a:lstStyle/>
        <a:p>
          <a:endParaRPr lang="en-US"/>
        </a:p>
      </dgm:t>
    </dgm:pt>
    <dgm:pt modelId="{C120799F-509A-47D8-94CD-F709E0FCFA0C}">
      <dgm:prSet phldrT="[Text]"/>
      <dgm:spPr>
        <a:solidFill>
          <a:srgbClr val="0070C0"/>
        </a:solidFill>
        <a:ln>
          <a:solidFill>
            <a:srgbClr val="00B0F0"/>
          </a:solidFill>
        </a:ln>
      </dgm:spPr>
      <dgm:t>
        <a:bodyPr/>
        <a:lstStyle/>
        <a:p>
          <a:r>
            <a:rPr lang="fa-IR" dirty="0" smtClean="0">
              <a:solidFill>
                <a:schemeClr val="tx1"/>
              </a:solidFill>
            </a:rPr>
            <a:t>مخزن آب مصرفی</a:t>
          </a:r>
          <a:endParaRPr lang="en-US" dirty="0">
            <a:solidFill>
              <a:schemeClr val="tx1"/>
            </a:solidFill>
          </a:endParaRPr>
        </a:p>
      </dgm:t>
    </dgm:pt>
    <dgm:pt modelId="{543F9597-DEEF-4EF5-9AE2-AB1E34814772}" type="parTrans" cxnId="{B5F877DA-72D0-4BE0-B039-3462019ECF54}">
      <dgm:prSet/>
      <dgm:spPr/>
      <dgm:t>
        <a:bodyPr/>
        <a:lstStyle/>
        <a:p>
          <a:endParaRPr lang="en-US"/>
        </a:p>
      </dgm:t>
    </dgm:pt>
    <dgm:pt modelId="{2323664A-1ABF-4FAF-A228-9C1D913C35BE}" type="sibTrans" cxnId="{B5F877DA-72D0-4BE0-B039-3462019ECF54}">
      <dgm:prSet/>
      <dgm:spPr/>
      <dgm:t>
        <a:bodyPr/>
        <a:lstStyle/>
        <a:p>
          <a:endParaRPr lang="en-US"/>
        </a:p>
      </dgm:t>
    </dgm:pt>
    <dgm:pt modelId="{C90822ED-DD4D-4C0F-AB26-8B354C83A811}">
      <dgm:prSet phldrT="[Text]"/>
      <dgm:spPr>
        <a:solidFill>
          <a:srgbClr val="0070C0"/>
        </a:solidFill>
      </dgm:spPr>
      <dgm:t>
        <a:bodyPr/>
        <a:lstStyle/>
        <a:p>
          <a:r>
            <a:rPr lang="fa-IR" dirty="0" smtClean="0">
              <a:solidFill>
                <a:schemeClr val="tx1"/>
              </a:solidFill>
            </a:rPr>
            <a:t>مخزن آب خاکستری</a:t>
          </a:r>
          <a:endParaRPr lang="en-US" dirty="0">
            <a:solidFill>
              <a:schemeClr val="tx1"/>
            </a:solidFill>
          </a:endParaRPr>
        </a:p>
      </dgm:t>
    </dgm:pt>
    <dgm:pt modelId="{25AE2EDE-FBEA-4ADE-9AC3-9F17748C4D6A}" type="parTrans" cxnId="{A6A5C8C1-8214-4349-841D-5D2FC4247939}">
      <dgm:prSet/>
      <dgm:spPr/>
      <dgm:t>
        <a:bodyPr/>
        <a:lstStyle/>
        <a:p>
          <a:endParaRPr lang="en-US"/>
        </a:p>
      </dgm:t>
    </dgm:pt>
    <dgm:pt modelId="{35F45356-C300-4975-9150-691D19FECBE6}" type="sibTrans" cxnId="{A6A5C8C1-8214-4349-841D-5D2FC4247939}">
      <dgm:prSet/>
      <dgm:spPr/>
      <dgm:t>
        <a:bodyPr/>
        <a:lstStyle/>
        <a:p>
          <a:endParaRPr lang="en-US"/>
        </a:p>
      </dgm:t>
    </dgm:pt>
    <dgm:pt modelId="{02E86F5A-6329-4170-B6DD-78DBEC5C160F}" type="pres">
      <dgm:prSet presAssocID="{C869E290-C145-442E-A48C-6E27CD9F4B9D}" presName="compositeShape" presStyleCnt="0">
        <dgm:presLayoutVars>
          <dgm:chMax val="7"/>
          <dgm:dir/>
          <dgm:resizeHandles val="exact"/>
        </dgm:presLayoutVars>
      </dgm:prSet>
      <dgm:spPr/>
      <dgm:t>
        <a:bodyPr/>
        <a:lstStyle/>
        <a:p>
          <a:endParaRPr lang="en-US"/>
        </a:p>
      </dgm:t>
    </dgm:pt>
    <dgm:pt modelId="{A672F277-39D4-475E-806D-6613EC36231C}" type="pres">
      <dgm:prSet presAssocID="{C869E290-C145-442E-A48C-6E27CD9F4B9D}" presName="wedge1" presStyleLbl="node1" presStyleIdx="0" presStyleCnt="3" custLinFactNeighborX="9764" custLinFactNeighborY="-4507"/>
      <dgm:spPr/>
      <dgm:t>
        <a:bodyPr/>
        <a:lstStyle/>
        <a:p>
          <a:endParaRPr lang="en-US"/>
        </a:p>
      </dgm:t>
    </dgm:pt>
    <dgm:pt modelId="{5E48AB6A-A9A7-41D1-8EE5-1DBFA5396777}" type="pres">
      <dgm:prSet presAssocID="{C869E290-C145-442E-A48C-6E27CD9F4B9D}" presName="dummy1a" presStyleCnt="0"/>
      <dgm:spPr/>
    </dgm:pt>
    <dgm:pt modelId="{0C04F46D-E6CC-4F10-841F-4843E5B97143}" type="pres">
      <dgm:prSet presAssocID="{C869E290-C145-442E-A48C-6E27CD9F4B9D}" presName="dummy1b" presStyleCnt="0"/>
      <dgm:spPr/>
    </dgm:pt>
    <dgm:pt modelId="{639D4DF6-C012-48F7-98DC-1FD5DE96F8AE}" type="pres">
      <dgm:prSet presAssocID="{C869E290-C145-442E-A48C-6E27CD9F4B9D}" presName="wedge1Tx" presStyleLbl="node1" presStyleIdx="0" presStyleCnt="3">
        <dgm:presLayoutVars>
          <dgm:chMax val="0"/>
          <dgm:chPref val="0"/>
          <dgm:bulletEnabled val="1"/>
        </dgm:presLayoutVars>
      </dgm:prSet>
      <dgm:spPr/>
      <dgm:t>
        <a:bodyPr/>
        <a:lstStyle/>
        <a:p>
          <a:endParaRPr lang="en-US"/>
        </a:p>
      </dgm:t>
    </dgm:pt>
    <dgm:pt modelId="{F3E26E0B-7643-436A-8120-52F2319E1B7F}" type="pres">
      <dgm:prSet presAssocID="{C869E290-C145-442E-A48C-6E27CD9F4B9D}" presName="wedge2" presStyleLbl="node1" presStyleIdx="1" presStyleCnt="3"/>
      <dgm:spPr/>
      <dgm:t>
        <a:bodyPr/>
        <a:lstStyle/>
        <a:p>
          <a:endParaRPr lang="en-US"/>
        </a:p>
      </dgm:t>
    </dgm:pt>
    <dgm:pt modelId="{0EC0C67C-8E98-49C6-8C08-5442C363AA9A}" type="pres">
      <dgm:prSet presAssocID="{C869E290-C145-442E-A48C-6E27CD9F4B9D}" presName="dummy2a" presStyleCnt="0"/>
      <dgm:spPr/>
    </dgm:pt>
    <dgm:pt modelId="{7857A063-227C-4D59-922F-6C051C068D86}" type="pres">
      <dgm:prSet presAssocID="{C869E290-C145-442E-A48C-6E27CD9F4B9D}" presName="dummy2b" presStyleCnt="0"/>
      <dgm:spPr/>
    </dgm:pt>
    <dgm:pt modelId="{1A729C27-7EA8-4778-B2FC-E5B51FDA604F}" type="pres">
      <dgm:prSet presAssocID="{C869E290-C145-442E-A48C-6E27CD9F4B9D}" presName="wedge2Tx" presStyleLbl="node1" presStyleIdx="1" presStyleCnt="3">
        <dgm:presLayoutVars>
          <dgm:chMax val="0"/>
          <dgm:chPref val="0"/>
          <dgm:bulletEnabled val="1"/>
        </dgm:presLayoutVars>
      </dgm:prSet>
      <dgm:spPr/>
      <dgm:t>
        <a:bodyPr/>
        <a:lstStyle/>
        <a:p>
          <a:endParaRPr lang="en-US"/>
        </a:p>
      </dgm:t>
    </dgm:pt>
    <dgm:pt modelId="{7C91F536-CDBF-4CA5-83E9-EF35A0B5FAC5}" type="pres">
      <dgm:prSet presAssocID="{C869E290-C145-442E-A48C-6E27CD9F4B9D}" presName="wedge3" presStyleLbl="node1" presStyleIdx="2" presStyleCnt="3" custLinFactNeighborX="-8262" custLinFactNeighborY="-7886"/>
      <dgm:spPr/>
      <dgm:t>
        <a:bodyPr/>
        <a:lstStyle/>
        <a:p>
          <a:endParaRPr lang="en-US"/>
        </a:p>
      </dgm:t>
    </dgm:pt>
    <dgm:pt modelId="{14C94C80-414A-4750-AA07-239C10E39460}" type="pres">
      <dgm:prSet presAssocID="{C869E290-C145-442E-A48C-6E27CD9F4B9D}" presName="dummy3a" presStyleCnt="0"/>
      <dgm:spPr/>
    </dgm:pt>
    <dgm:pt modelId="{1D0AACE7-9660-4BF8-8877-3F34AC6DBA77}" type="pres">
      <dgm:prSet presAssocID="{C869E290-C145-442E-A48C-6E27CD9F4B9D}" presName="dummy3b" presStyleCnt="0"/>
      <dgm:spPr/>
    </dgm:pt>
    <dgm:pt modelId="{E0DBF9BA-2EE7-47AE-91E6-9070348B1180}" type="pres">
      <dgm:prSet presAssocID="{C869E290-C145-442E-A48C-6E27CD9F4B9D}" presName="wedge3Tx" presStyleLbl="node1" presStyleIdx="2" presStyleCnt="3">
        <dgm:presLayoutVars>
          <dgm:chMax val="0"/>
          <dgm:chPref val="0"/>
          <dgm:bulletEnabled val="1"/>
        </dgm:presLayoutVars>
      </dgm:prSet>
      <dgm:spPr/>
      <dgm:t>
        <a:bodyPr/>
        <a:lstStyle/>
        <a:p>
          <a:endParaRPr lang="en-US"/>
        </a:p>
      </dgm:t>
    </dgm:pt>
    <dgm:pt modelId="{F0A5C551-5A22-4CF9-9AD1-75C943A00967}" type="pres">
      <dgm:prSet presAssocID="{D2C31D8F-9BEF-4FEA-BE49-2A58AABD08EE}" presName="arrowWedge1" presStyleLbl="fgSibTrans2D1" presStyleIdx="0" presStyleCnt="3"/>
      <dgm:spPr/>
    </dgm:pt>
    <dgm:pt modelId="{0312BF8F-F892-41D0-A82A-FA9F70D10B5B}" type="pres">
      <dgm:prSet presAssocID="{2323664A-1ABF-4FAF-A228-9C1D913C35BE}" presName="arrowWedge2" presStyleLbl="fgSibTrans2D1" presStyleIdx="1" presStyleCnt="3"/>
      <dgm:spPr/>
    </dgm:pt>
    <dgm:pt modelId="{33CB4CB1-2E74-4A9E-88BA-2003FE6E1DE7}" type="pres">
      <dgm:prSet presAssocID="{35F45356-C300-4975-9150-691D19FECBE6}" presName="arrowWedge3" presStyleLbl="fgSibTrans2D1" presStyleIdx="2" presStyleCnt="3"/>
      <dgm:spPr/>
    </dgm:pt>
  </dgm:ptLst>
  <dgm:cxnLst>
    <dgm:cxn modelId="{4D5FD060-CBF2-4CBD-B64E-58A2E0F6C0BE}" srcId="{C869E290-C145-442E-A48C-6E27CD9F4B9D}" destId="{3529E487-C3B8-4364-8B1C-0F03CDF3A571}" srcOrd="0" destOrd="0" parTransId="{4198B815-848D-4453-AB58-F5D12360AFAC}" sibTransId="{D2C31D8F-9BEF-4FEA-BE49-2A58AABD08EE}"/>
    <dgm:cxn modelId="{0F827E47-F5BB-4AA8-9C24-F234BA54E0FD}" type="presOf" srcId="{C120799F-509A-47D8-94CD-F709E0FCFA0C}" destId="{1A729C27-7EA8-4778-B2FC-E5B51FDA604F}" srcOrd="1" destOrd="0" presId="urn:microsoft.com/office/officeart/2005/8/layout/cycle8"/>
    <dgm:cxn modelId="{4617FF80-4575-4557-AD55-A9475422EA02}" type="presOf" srcId="{C869E290-C145-442E-A48C-6E27CD9F4B9D}" destId="{02E86F5A-6329-4170-B6DD-78DBEC5C160F}" srcOrd="0" destOrd="0" presId="urn:microsoft.com/office/officeart/2005/8/layout/cycle8"/>
    <dgm:cxn modelId="{69778C12-06A8-4094-96D9-9A22A6C4BFFF}" type="presOf" srcId="{3529E487-C3B8-4364-8B1C-0F03CDF3A571}" destId="{A672F277-39D4-475E-806D-6613EC36231C}" srcOrd="0" destOrd="0" presId="urn:microsoft.com/office/officeart/2005/8/layout/cycle8"/>
    <dgm:cxn modelId="{6C5DC533-78F6-4FE0-B3E0-39AF759D9DEA}" type="presOf" srcId="{3529E487-C3B8-4364-8B1C-0F03CDF3A571}" destId="{639D4DF6-C012-48F7-98DC-1FD5DE96F8AE}" srcOrd="1" destOrd="0" presId="urn:microsoft.com/office/officeart/2005/8/layout/cycle8"/>
    <dgm:cxn modelId="{A6A5C8C1-8214-4349-841D-5D2FC4247939}" srcId="{C869E290-C145-442E-A48C-6E27CD9F4B9D}" destId="{C90822ED-DD4D-4C0F-AB26-8B354C83A811}" srcOrd="2" destOrd="0" parTransId="{25AE2EDE-FBEA-4ADE-9AC3-9F17748C4D6A}" sibTransId="{35F45356-C300-4975-9150-691D19FECBE6}"/>
    <dgm:cxn modelId="{83F358F1-6CA9-4A52-8906-A989EACEBBDD}" type="presOf" srcId="{C90822ED-DD4D-4C0F-AB26-8B354C83A811}" destId="{E0DBF9BA-2EE7-47AE-91E6-9070348B1180}" srcOrd="1" destOrd="0" presId="urn:microsoft.com/office/officeart/2005/8/layout/cycle8"/>
    <dgm:cxn modelId="{AC81A696-8654-4C41-9945-3D2CC4E83491}" type="presOf" srcId="{C90822ED-DD4D-4C0F-AB26-8B354C83A811}" destId="{7C91F536-CDBF-4CA5-83E9-EF35A0B5FAC5}" srcOrd="0" destOrd="0" presId="urn:microsoft.com/office/officeart/2005/8/layout/cycle8"/>
    <dgm:cxn modelId="{B5F877DA-72D0-4BE0-B039-3462019ECF54}" srcId="{C869E290-C145-442E-A48C-6E27CD9F4B9D}" destId="{C120799F-509A-47D8-94CD-F709E0FCFA0C}" srcOrd="1" destOrd="0" parTransId="{543F9597-DEEF-4EF5-9AE2-AB1E34814772}" sibTransId="{2323664A-1ABF-4FAF-A228-9C1D913C35BE}"/>
    <dgm:cxn modelId="{81697B52-4E80-4E12-8BBF-549319E17E62}" type="presOf" srcId="{C120799F-509A-47D8-94CD-F709E0FCFA0C}" destId="{F3E26E0B-7643-436A-8120-52F2319E1B7F}" srcOrd="0" destOrd="0" presId="urn:microsoft.com/office/officeart/2005/8/layout/cycle8"/>
    <dgm:cxn modelId="{A1ADEFAD-E796-4D16-8FBB-A63570ADDBCC}" type="presParOf" srcId="{02E86F5A-6329-4170-B6DD-78DBEC5C160F}" destId="{A672F277-39D4-475E-806D-6613EC36231C}" srcOrd="0" destOrd="0" presId="urn:microsoft.com/office/officeart/2005/8/layout/cycle8"/>
    <dgm:cxn modelId="{12C3D1B3-6A31-435C-B367-64E25D4FF62D}" type="presParOf" srcId="{02E86F5A-6329-4170-B6DD-78DBEC5C160F}" destId="{5E48AB6A-A9A7-41D1-8EE5-1DBFA5396777}" srcOrd="1" destOrd="0" presId="urn:microsoft.com/office/officeart/2005/8/layout/cycle8"/>
    <dgm:cxn modelId="{9D6C544E-B86B-44CE-9141-82FF2B00A9EF}" type="presParOf" srcId="{02E86F5A-6329-4170-B6DD-78DBEC5C160F}" destId="{0C04F46D-E6CC-4F10-841F-4843E5B97143}" srcOrd="2" destOrd="0" presId="urn:microsoft.com/office/officeart/2005/8/layout/cycle8"/>
    <dgm:cxn modelId="{3939050A-F404-4690-8108-BAE70D55EEF7}" type="presParOf" srcId="{02E86F5A-6329-4170-B6DD-78DBEC5C160F}" destId="{639D4DF6-C012-48F7-98DC-1FD5DE96F8AE}" srcOrd="3" destOrd="0" presId="urn:microsoft.com/office/officeart/2005/8/layout/cycle8"/>
    <dgm:cxn modelId="{34AF385A-C6BB-4FF2-95EB-17F9E187EB01}" type="presParOf" srcId="{02E86F5A-6329-4170-B6DD-78DBEC5C160F}" destId="{F3E26E0B-7643-436A-8120-52F2319E1B7F}" srcOrd="4" destOrd="0" presId="urn:microsoft.com/office/officeart/2005/8/layout/cycle8"/>
    <dgm:cxn modelId="{CF3D360D-130A-4BCF-B7B9-9852AC233A2F}" type="presParOf" srcId="{02E86F5A-6329-4170-B6DD-78DBEC5C160F}" destId="{0EC0C67C-8E98-49C6-8C08-5442C363AA9A}" srcOrd="5" destOrd="0" presId="urn:microsoft.com/office/officeart/2005/8/layout/cycle8"/>
    <dgm:cxn modelId="{F6F175DE-1486-43B4-9E2D-05E2BEF7F819}" type="presParOf" srcId="{02E86F5A-6329-4170-B6DD-78DBEC5C160F}" destId="{7857A063-227C-4D59-922F-6C051C068D86}" srcOrd="6" destOrd="0" presId="urn:microsoft.com/office/officeart/2005/8/layout/cycle8"/>
    <dgm:cxn modelId="{538160D6-8CC7-4B86-BB5E-7CBF2148A4B8}" type="presParOf" srcId="{02E86F5A-6329-4170-B6DD-78DBEC5C160F}" destId="{1A729C27-7EA8-4778-B2FC-E5B51FDA604F}" srcOrd="7" destOrd="0" presId="urn:microsoft.com/office/officeart/2005/8/layout/cycle8"/>
    <dgm:cxn modelId="{CE8DD1CE-AA99-4ED1-AF3F-DA3B813487AD}" type="presParOf" srcId="{02E86F5A-6329-4170-B6DD-78DBEC5C160F}" destId="{7C91F536-CDBF-4CA5-83E9-EF35A0B5FAC5}" srcOrd="8" destOrd="0" presId="urn:microsoft.com/office/officeart/2005/8/layout/cycle8"/>
    <dgm:cxn modelId="{0EEFB5AC-E946-49AA-8CE1-A10C0B528A92}" type="presParOf" srcId="{02E86F5A-6329-4170-B6DD-78DBEC5C160F}" destId="{14C94C80-414A-4750-AA07-239C10E39460}" srcOrd="9" destOrd="0" presId="urn:microsoft.com/office/officeart/2005/8/layout/cycle8"/>
    <dgm:cxn modelId="{A029A14A-2D9E-4E93-A974-4711EAE52F49}" type="presParOf" srcId="{02E86F5A-6329-4170-B6DD-78DBEC5C160F}" destId="{1D0AACE7-9660-4BF8-8877-3F34AC6DBA77}" srcOrd="10" destOrd="0" presId="urn:microsoft.com/office/officeart/2005/8/layout/cycle8"/>
    <dgm:cxn modelId="{B2E4CA52-EA2A-4315-AF01-116CBF91D9CD}" type="presParOf" srcId="{02E86F5A-6329-4170-B6DD-78DBEC5C160F}" destId="{E0DBF9BA-2EE7-47AE-91E6-9070348B1180}" srcOrd="11" destOrd="0" presId="urn:microsoft.com/office/officeart/2005/8/layout/cycle8"/>
    <dgm:cxn modelId="{6BB38D8C-7357-4C1D-8EA1-9148A281C4E9}" type="presParOf" srcId="{02E86F5A-6329-4170-B6DD-78DBEC5C160F}" destId="{F0A5C551-5A22-4CF9-9AD1-75C943A00967}" srcOrd="12" destOrd="0" presId="urn:microsoft.com/office/officeart/2005/8/layout/cycle8"/>
    <dgm:cxn modelId="{3A925A77-8F42-4D20-928C-18A02C7DE8B2}" type="presParOf" srcId="{02E86F5A-6329-4170-B6DD-78DBEC5C160F}" destId="{0312BF8F-F892-41D0-A82A-FA9F70D10B5B}" srcOrd="13" destOrd="0" presId="urn:microsoft.com/office/officeart/2005/8/layout/cycle8"/>
    <dgm:cxn modelId="{D11161BB-677F-4F62-972D-075FFF520381}" type="presParOf" srcId="{02E86F5A-6329-4170-B6DD-78DBEC5C160F}" destId="{33CB4CB1-2E74-4A9E-88BA-2003FE6E1DE7}"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2F277-39D4-475E-806D-6613EC36231C}">
      <dsp:nvSpPr>
        <dsp:cNvPr id="0" name=""/>
        <dsp:cNvSpPr/>
      </dsp:nvSpPr>
      <dsp:spPr>
        <a:xfrm>
          <a:off x="3588883" y="110457"/>
          <a:ext cx="3418568" cy="3418568"/>
        </a:xfrm>
        <a:prstGeom prst="pie">
          <a:avLst>
            <a:gd name="adj1" fmla="val 16200000"/>
            <a:gd name="adj2" fmla="val 1800000"/>
          </a:avLst>
        </a:prstGeom>
        <a:solidFill>
          <a:srgbClr val="0070C0"/>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sp3d extrusionH="28000" prstMaterial="matte"/>
        </a:bodyPr>
        <a:lstStyle/>
        <a:p>
          <a:pPr lvl="0" algn="ctr" defTabSz="1155700">
            <a:lnSpc>
              <a:spcPct val="90000"/>
            </a:lnSpc>
            <a:spcBef>
              <a:spcPct val="0"/>
            </a:spcBef>
            <a:spcAft>
              <a:spcPct val="35000"/>
            </a:spcAft>
          </a:pPr>
          <a:r>
            <a:rPr lang="fa-IR" sz="2600" kern="1200" dirty="0" smtClean="0">
              <a:solidFill>
                <a:schemeClr val="tx1"/>
              </a:solidFill>
            </a:rPr>
            <a:t>مخزن آب اتش نشانی</a:t>
          </a:r>
          <a:endParaRPr lang="en-US" sz="2600" kern="1200" dirty="0">
            <a:solidFill>
              <a:schemeClr val="tx1"/>
            </a:solidFill>
          </a:endParaRPr>
        </a:p>
      </dsp:txBody>
      <dsp:txXfrm>
        <a:off x="5390549" y="834868"/>
        <a:ext cx="1220917" cy="1017431"/>
      </dsp:txXfrm>
    </dsp:sp>
    <dsp:sp modelId="{F3E26E0B-7643-436A-8120-52F2319E1B7F}">
      <dsp:nvSpPr>
        <dsp:cNvPr id="0" name=""/>
        <dsp:cNvSpPr/>
      </dsp:nvSpPr>
      <dsp:spPr>
        <a:xfrm>
          <a:off x="3184687" y="386623"/>
          <a:ext cx="3418568" cy="3418568"/>
        </a:xfrm>
        <a:prstGeom prst="pie">
          <a:avLst>
            <a:gd name="adj1" fmla="val 1800000"/>
            <a:gd name="adj2" fmla="val 9000000"/>
          </a:avLst>
        </a:prstGeom>
        <a:solidFill>
          <a:srgbClr val="0070C0"/>
        </a:solidFill>
        <a:ln>
          <a:solidFill>
            <a:srgbClr val="00B0F0"/>
          </a:solid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sp3d extrusionH="28000" prstMaterial="matte"/>
        </a:bodyPr>
        <a:lstStyle/>
        <a:p>
          <a:pPr lvl="0" algn="ctr" defTabSz="1155700">
            <a:lnSpc>
              <a:spcPct val="90000"/>
            </a:lnSpc>
            <a:spcBef>
              <a:spcPct val="0"/>
            </a:spcBef>
            <a:spcAft>
              <a:spcPct val="35000"/>
            </a:spcAft>
          </a:pPr>
          <a:r>
            <a:rPr lang="fa-IR" sz="2600" kern="1200" dirty="0" smtClean="0">
              <a:solidFill>
                <a:schemeClr val="tx1"/>
              </a:solidFill>
            </a:rPr>
            <a:t>مخزن آب مصرفی</a:t>
          </a:r>
          <a:endParaRPr lang="en-US" sz="2600" kern="1200" dirty="0">
            <a:solidFill>
              <a:schemeClr val="tx1"/>
            </a:solidFill>
          </a:endParaRPr>
        </a:p>
      </dsp:txBody>
      <dsp:txXfrm>
        <a:off x="3998632" y="2604623"/>
        <a:ext cx="1831375" cy="895339"/>
      </dsp:txXfrm>
    </dsp:sp>
    <dsp:sp modelId="{7C91F536-CDBF-4CA5-83E9-EF35A0B5FAC5}">
      <dsp:nvSpPr>
        <dsp:cNvPr id="0" name=""/>
        <dsp:cNvSpPr/>
      </dsp:nvSpPr>
      <dsp:spPr>
        <a:xfrm>
          <a:off x="2831839" y="-5056"/>
          <a:ext cx="3418568" cy="3418568"/>
        </a:xfrm>
        <a:prstGeom prst="pie">
          <a:avLst>
            <a:gd name="adj1" fmla="val 9000000"/>
            <a:gd name="adj2" fmla="val 16200000"/>
          </a:avLst>
        </a:prstGeom>
        <a:solidFill>
          <a:srgbClr val="0070C0"/>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sp3d extrusionH="28000" prstMaterial="matte"/>
        </a:bodyPr>
        <a:lstStyle/>
        <a:p>
          <a:pPr lvl="0" algn="ctr" defTabSz="1155700">
            <a:lnSpc>
              <a:spcPct val="90000"/>
            </a:lnSpc>
            <a:spcBef>
              <a:spcPct val="0"/>
            </a:spcBef>
            <a:spcAft>
              <a:spcPct val="35000"/>
            </a:spcAft>
          </a:pPr>
          <a:r>
            <a:rPr lang="fa-IR" sz="2600" kern="1200" dirty="0" smtClean="0">
              <a:solidFill>
                <a:schemeClr val="tx1"/>
              </a:solidFill>
            </a:rPr>
            <a:t>مخزن آب خاکستری</a:t>
          </a:r>
          <a:endParaRPr lang="en-US" sz="2600" kern="1200" dirty="0">
            <a:solidFill>
              <a:schemeClr val="tx1"/>
            </a:solidFill>
          </a:endParaRPr>
        </a:p>
      </dsp:txBody>
      <dsp:txXfrm>
        <a:off x="3227823" y="719354"/>
        <a:ext cx="1220917" cy="1017431"/>
      </dsp:txXfrm>
    </dsp:sp>
    <dsp:sp modelId="{F0A5C551-5A22-4CF9-9AD1-75C943A00967}">
      <dsp:nvSpPr>
        <dsp:cNvPr id="0" name=""/>
        <dsp:cNvSpPr/>
      </dsp:nvSpPr>
      <dsp:spPr>
        <a:xfrm>
          <a:off x="3377539" y="-101168"/>
          <a:ext cx="3841819" cy="384181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 modelId="{0312BF8F-F892-41D0-A82A-FA9F70D10B5B}">
      <dsp:nvSpPr>
        <dsp:cNvPr id="0" name=""/>
        <dsp:cNvSpPr/>
      </dsp:nvSpPr>
      <dsp:spPr>
        <a:xfrm>
          <a:off x="2973062" y="174781"/>
          <a:ext cx="3841819" cy="384181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 modelId="{33CB4CB1-2E74-4A9E-88BA-2003FE6E1DE7}">
      <dsp:nvSpPr>
        <dsp:cNvPr id="0" name=""/>
        <dsp:cNvSpPr/>
      </dsp:nvSpPr>
      <dsp:spPr>
        <a:xfrm>
          <a:off x="2619931" y="-216681"/>
          <a:ext cx="3841819" cy="384181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BF5EA4-0A80-4B8E-8836-90B412C98918}" type="datetimeFigureOut">
              <a:rPr lang="en-US" smtClean="0"/>
              <a:t>3/13/2016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0A809-630C-4430-B346-5A4085BDE1B5}" type="slidenum">
              <a:rPr lang="en-US" smtClean="0"/>
              <a:t>‹#›</a:t>
            </a:fld>
            <a:endParaRPr lang="en-US"/>
          </a:p>
        </p:txBody>
      </p:sp>
    </p:spTree>
    <p:extLst>
      <p:ext uri="{BB962C8B-B14F-4D97-AF65-F5344CB8AC3E}">
        <p14:creationId xmlns:p14="http://schemas.microsoft.com/office/powerpoint/2010/main" val="3602002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79A28-F3EF-46F4-8897-CE81E8D6D730}" type="datetimeFigureOut">
              <a:rPr lang="en-US" smtClean="0"/>
              <a:t>3/13/2016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3C67D-C31A-4638-A983-8C448F835AA1}" type="slidenum">
              <a:rPr lang="en-US" smtClean="0"/>
              <a:t>‹#›</a:t>
            </a:fld>
            <a:endParaRPr lang="en-US"/>
          </a:p>
        </p:txBody>
      </p:sp>
    </p:spTree>
    <p:extLst>
      <p:ext uri="{BB962C8B-B14F-4D97-AF65-F5344CB8AC3E}">
        <p14:creationId xmlns:p14="http://schemas.microsoft.com/office/powerpoint/2010/main" val="137528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63C67D-C31A-4638-A983-8C448F835AA1}" type="slidenum">
              <a:rPr lang="en-US" smtClean="0"/>
              <a:t>29</a:t>
            </a:fld>
            <a:endParaRPr lang="en-US"/>
          </a:p>
        </p:txBody>
      </p:sp>
    </p:spTree>
    <p:extLst>
      <p:ext uri="{BB962C8B-B14F-4D97-AF65-F5344CB8AC3E}">
        <p14:creationId xmlns:p14="http://schemas.microsoft.com/office/powerpoint/2010/main" val="10621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C35A4BA-8413-47F6-947A-E6AA5D54A2C3}" type="datetime1">
              <a:rPr lang="en-US" smtClean="0"/>
              <a:t>3/13/2016</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353250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AF5D1-E698-4807-8FE5-564C6946DED7}" type="datetime1">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4252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1B5A6-CC84-4B81-9BC4-D49C4EBD1D3F}"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157864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963ED-BDBD-4612-9B5B-6A7B15DB8350}"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148096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F6D32-2FD0-4E09-84DE-FBD8C848D169}"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1679132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33B34E-F91A-429A-A66E-38E59D1A34AD}" type="datetime1">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425553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7D44BF-34F8-4703-A08E-BC35283C7EBF}" type="datetime1">
              <a:rPr lang="en-US" smtClean="0"/>
              <a:t>3/13/2016</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3627618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672C99C-B5C9-4D25-B36C-F7C35AD024E5}"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1039684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72CF490-9EB5-4516-BFD6-80C30DDCE7D5}"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331458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E6D504-CD61-4C34-9066-A5DE956D1781}"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300562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67843-8E9D-4796-94F5-62439678DB84}" type="datetime1">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369900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D7D6FF-2CC4-49CB-826A-C8B015F12C7A}" type="datetime1">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39862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FA8644-414F-4893-81CE-0A4C54531BF6}" type="datetime1">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272857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11034E-530E-4E96-A538-7DADC1A1102B}" type="datetime1">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107850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14B96-FE0D-4DB9-884F-CB4991D4B463}" type="datetime1">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29606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A3566-D93A-47F9-9025-04BF4E15669A}" type="datetime1">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251979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D0F90-D162-4038-A0F5-B656BC5A4625}" type="datetime1">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4CD6E2-977C-457D-AE12-3D86D0ED57A7}" type="slidenum">
              <a:rPr lang="en-US" smtClean="0"/>
              <a:t>‹#›</a:t>
            </a:fld>
            <a:endParaRPr lang="en-US"/>
          </a:p>
        </p:txBody>
      </p:sp>
    </p:spTree>
    <p:extLst>
      <p:ext uri="{BB962C8B-B14F-4D97-AF65-F5344CB8AC3E}">
        <p14:creationId xmlns:p14="http://schemas.microsoft.com/office/powerpoint/2010/main" val="383531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7CC9226-67AA-48DB-946C-2C0776C49D76}" type="datetime1">
              <a:rPr lang="en-US" smtClean="0"/>
              <a:t>3/13/2016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24CD6E2-977C-457D-AE12-3D86D0ED57A7}" type="slidenum">
              <a:rPr lang="en-US" smtClean="0"/>
              <a:t>‹#›</a:t>
            </a:fld>
            <a:endParaRPr lang="en-US"/>
          </a:p>
        </p:txBody>
      </p:sp>
    </p:spTree>
    <p:extLst>
      <p:ext uri="{BB962C8B-B14F-4D97-AF65-F5344CB8AC3E}">
        <p14:creationId xmlns:p14="http://schemas.microsoft.com/office/powerpoint/2010/main" val="3564511775"/>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http://www.elmosanat.com/portals/0/Images/GuardNew.jp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wikipg.com/%D9%84%DB%8C%D8%AA%DB%8C%D9%88%D9%8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165" y="868074"/>
            <a:ext cx="9083750" cy="419813"/>
          </a:xfrm>
        </p:spPr>
        <p:txBody>
          <a:bodyPr>
            <a:noAutofit/>
          </a:bodyPr>
          <a:lstStyle/>
          <a:p>
            <a:pPr algn="ctr"/>
            <a:r>
              <a:rPr lang="en-US" dirty="0">
                <a:solidFill>
                  <a:schemeClr val="bg1"/>
                </a:solidFill>
              </a:rPr>
              <a:t/>
            </a:r>
            <a:br>
              <a:rPr lang="en-US" dirty="0">
                <a:solidFill>
                  <a:schemeClr val="bg1"/>
                </a:solidFill>
              </a:rPr>
            </a:br>
            <a:r>
              <a:rPr lang="ar-SA" b="1" i="1" dirty="0">
                <a:solidFill>
                  <a:schemeClr val="bg1"/>
                </a:solidFill>
                <a:effectLst>
                  <a:outerShdw blurRad="38100" dist="19050" dir="2700000" algn="tl">
                    <a:schemeClr val="dk1">
                      <a:alpha val="40000"/>
                    </a:schemeClr>
                  </a:outerShdw>
                </a:effectLst>
              </a:rPr>
              <a:t>دستگاه گشت و نگهبانی</a:t>
            </a:r>
            <a:endParaRPr lang="en-US" dirty="0">
              <a:solidFill>
                <a:schemeClr val="bg1"/>
              </a:solidFill>
            </a:endParaRPr>
          </a:p>
        </p:txBody>
      </p:sp>
      <p:sp>
        <p:nvSpPr>
          <p:cNvPr id="6" name="Rectangle 5"/>
          <p:cNvSpPr/>
          <p:nvPr/>
        </p:nvSpPr>
        <p:spPr>
          <a:xfrm>
            <a:off x="543711" y="2632061"/>
            <a:ext cx="11101590" cy="3493264"/>
          </a:xfrm>
          <a:prstGeom prst="rect">
            <a:avLst/>
          </a:prstGeom>
        </p:spPr>
        <p:style>
          <a:lnRef idx="0">
            <a:scrgbClr r="0" g="0" b="0"/>
          </a:lnRef>
          <a:fillRef idx="1002">
            <a:schemeClr val="lt2"/>
          </a:fillRef>
          <a:effectRef idx="0">
            <a:scrgbClr r="0" g="0" b="0"/>
          </a:effectRef>
          <a:fontRef idx="major"/>
        </p:style>
        <p:txBody>
          <a:bodyPr wrap="square">
            <a:spAutoFit/>
          </a:bodyPr>
          <a:lstStyle/>
          <a:p>
            <a:pPr algn="r"/>
            <a:r>
              <a:rPr lang="ar-SA" sz="1700" b="1" dirty="0" smtClean="0"/>
              <a:t>دستگاهی جهت کنترل عملکرد نگهبانان و بالا بردن ضریب امنیت در محیط کار که بطور خاص مورد استفاده  بخش  حراست برج </a:t>
            </a:r>
            <a:r>
              <a:rPr lang="fa-IR" sz="1700" b="1" dirty="0" smtClean="0"/>
              <a:t> ماتیا رزیدنس </a:t>
            </a:r>
            <a:r>
              <a:rPr lang="ar-SA" sz="1700" b="1" dirty="0" smtClean="0"/>
              <a:t>قرار </a:t>
            </a:r>
            <a:endParaRPr lang="en-US" sz="1700" b="1" dirty="0" smtClean="0"/>
          </a:p>
          <a:p>
            <a:pPr algn="r"/>
            <a:r>
              <a:rPr lang="ar-SA" sz="1700" b="1" dirty="0" smtClean="0"/>
              <a:t>می گیرد.نظارت بر عملكرد نگهبانان و كنترل نقاط حائز اهميت در هر مجموعه اي نقش عمده اي را در حفظ سرمايه هاي موجود و ايمني محيط دارد.</a:t>
            </a:r>
            <a:endParaRPr lang="en-US" sz="1700" dirty="0" smtClean="0"/>
          </a:p>
          <a:p>
            <a:pPr algn="r"/>
            <a:r>
              <a:rPr lang="ar-SA" sz="1700" b="1" dirty="0" smtClean="0"/>
              <a:t>بديهي است در اين راستا روش هاي مكانيزه مبتني بر تكنولوژي روز مي تواند كمك قابل توجهي را ايفا نمايد. </a:t>
            </a:r>
            <a:endParaRPr lang="en-US" sz="1700" dirty="0" smtClean="0"/>
          </a:p>
          <a:p>
            <a:pPr algn="r"/>
            <a:r>
              <a:rPr lang="ar-SA" sz="1700" b="1" dirty="0" smtClean="0"/>
              <a:t>اساس كار اين دستگاه شناسائي كارت تخصيص يافته به مكان خاص بر اساس كد ارسالي از آن مي باشد كه حتي قابليت خواندن كارت از پشت ديوار، شيشه ، چوب تا قطر 5 سانتیمتر را دارا بوده كه پس از ثبت كد در حافظه دستگاه بوسيله </a:t>
            </a:r>
            <a:r>
              <a:rPr lang="fa-IR" sz="1700" b="1" dirty="0" smtClean="0"/>
              <a:t>ک</a:t>
            </a:r>
            <a:r>
              <a:rPr lang="ar-SA" sz="1700" b="1" dirty="0" smtClean="0"/>
              <a:t>ابل كوتاه در برنامه نصب شده روي كامپيوتر تخليه و كنترل هاي لازم انجام مي گیرد.</a:t>
            </a:r>
            <a:endParaRPr lang="en-US" sz="1700" dirty="0" smtClean="0"/>
          </a:p>
          <a:p>
            <a:pPr algn="r"/>
            <a:r>
              <a:rPr lang="ar-SA" sz="1700" b="1" dirty="0" smtClean="0"/>
              <a:t>موارد نصب در مجتمع ماتیا رزیدنس:</a:t>
            </a:r>
          </a:p>
          <a:p>
            <a:pPr algn="r"/>
            <a:r>
              <a:rPr lang="ar-SA" sz="1700" b="1" dirty="0" smtClean="0"/>
              <a:t>1-در لابی تمامی طبقات در تمامی راهروهای مشاع</a:t>
            </a:r>
          </a:p>
          <a:p>
            <a:pPr algn="r"/>
            <a:r>
              <a:rPr lang="fa-IR" sz="1700" b="1" dirty="0" smtClean="0"/>
              <a:t>در</a:t>
            </a:r>
            <a:r>
              <a:rPr lang="ar-SA" sz="1700" b="1" dirty="0" smtClean="0"/>
              <a:t>پارکینگ ها جهت نظارت بر نظافت محیط پارکینگ </a:t>
            </a:r>
            <a:r>
              <a:rPr lang="en-US" sz="1700" b="1" dirty="0" smtClean="0"/>
              <a:t>-2</a:t>
            </a:r>
            <a:endParaRPr lang="en-US" sz="1700" dirty="0" smtClean="0"/>
          </a:p>
          <a:p>
            <a:pPr algn="r"/>
            <a:r>
              <a:rPr lang="fa-IR" sz="1700" b="1" dirty="0" smtClean="0"/>
              <a:t>3-در واحدهای تحویل نشده جهت بررسی عدم آب دهی سینک های ظرفشویی وروشویی ها </a:t>
            </a:r>
            <a:endParaRPr lang="en-US" sz="1700" dirty="0" smtClean="0"/>
          </a:p>
          <a:p>
            <a:pPr algn="r"/>
            <a:r>
              <a:rPr lang="fa-IR" sz="1700" b="1" dirty="0" smtClean="0"/>
              <a:t>توسط این دستگاه حداقل یک بار در روز کلیه واحدهایی که ساکن ندارند مورد بازدید قرارمی گیرند تا اطمینان حاصل گردد که در زمان بازدید هیچگونه نشتی آب از زیر سینک های آشپزخانه وسرویس های بهداشتی وجود ندارد.</a:t>
            </a:r>
            <a:endParaRPr lang="en-US" sz="1700" dirty="0" smtClean="0"/>
          </a:p>
          <a:p>
            <a:pPr algn="r"/>
            <a:r>
              <a:rPr lang="fa-IR" sz="1700" b="1" dirty="0" smtClean="0"/>
              <a:t>این بازدید های روزانه اطمینان مدیریت را از عدم وارد شدن خسارات ناشی از نشت آب و گاز وسایر کنترل های لازم را فراهم  می نماید. </a:t>
            </a:r>
            <a:endParaRPr lang="en-US" sz="17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1</a:t>
            </a:fld>
            <a:endParaRPr lang="en-US"/>
          </a:p>
        </p:txBody>
      </p:sp>
      <p:pic>
        <p:nvPicPr>
          <p:cNvPr id="4" name="Picture 7" descr="http://www.elmosanat.com/portals/0/Images/GuardNew.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378465" y="3974114"/>
            <a:ext cx="2451413" cy="11346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768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88" y="947910"/>
            <a:ext cx="9191993" cy="885750"/>
          </a:xfrm>
        </p:spPr>
        <p:txBody>
          <a:bodyPr/>
          <a:lstStyle/>
          <a:p>
            <a:pPr algn="ctr"/>
            <a:r>
              <a:rPr lang="ar-SA" sz="3200" b="1" dirty="0">
                <a:solidFill>
                  <a:schemeClr val="bg1"/>
                </a:solidFill>
              </a:rPr>
              <a:t>سیستم ذخیره سازی تصاویر</a:t>
            </a:r>
            <a:endParaRPr lang="en-US" sz="3200" b="1" dirty="0">
              <a:solidFill>
                <a:schemeClr val="bg1"/>
              </a:solidFill>
            </a:endParaRPr>
          </a:p>
        </p:txBody>
      </p:sp>
      <p:sp>
        <p:nvSpPr>
          <p:cNvPr id="3" name="Content Placeholder 2"/>
          <p:cNvSpPr>
            <a:spLocks noGrp="1"/>
          </p:cNvSpPr>
          <p:nvPr>
            <p:ph idx="1"/>
          </p:nvPr>
        </p:nvSpPr>
        <p:spPr>
          <a:xfrm>
            <a:off x="2833352" y="2492062"/>
            <a:ext cx="8783391" cy="4617076"/>
          </a:xfrm>
        </p:spPr>
        <p:txBody>
          <a:bodyPr>
            <a:normAutofit/>
          </a:bodyPr>
          <a:lstStyle/>
          <a:p>
            <a:pPr algn="r" rtl="1"/>
            <a:r>
              <a:rPr lang="ar-SA" sz="1600" b="1" dirty="0">
                <a:solidFill>
                  <a:schemeClr val="tx1"/>
                </a:solidFill>
              </a:rPr>
              <a:t>سیستم ضبط تصاویر ارائه شده در مجتمع ماتیا شامل دو برند با نام های تجاری سیماران (جهت دوربین های تحت شبکه) و نوع دیگر ساخت کشور کره جنوبی میباشد که با نام تجاری </a:t>
            </a:r>
            <a:r>
              <a:rPr lang="en-US" sz="1600" b="1" dirty="0" err="1">
                <a:solidFill>
                  <a:schemeClr val="tx1"/>
                </a:solidFill>
              </a:rPr>
              <a:t>Cetring</a:t>
            </a:r>
            <a:r>
              <a:rPr lang="ar-SA" sz="1600" b="1" dirty="0">
                <a:solidFill>
                  <a:schemeClr val="tx1"/>
                </a:solidFill>
              </a:rPr>
              <a:t> (جهت دوربین های آنالوگ) عرضه گردیده است.</a:t>
            </a:r>
            <a:endParaRPr lang="en-US" sz="1600" b="1" dirty="0">
              <a:solidFill>
                <a:schemeClr val="tx1"/>
              </a:solidFill>
            </a:endParaRPr>
          </a:p>
          <a:p>
            <a:pPr algn="r" rtl="1"/>
            <a:r>
              <a:rPr lang="ar-SA" sz="1600" b="1" dirty="0">
                <a:solidFill>
                  <a:schemeClr val="tx1"/>
                </a:solidFill>
              </a:rPr>
              <a:t>دستگاه ضبط تصاویر آنالوگ به صورت 16 کانال ورودی و 16 کانال لوپ، خروجی </a:t>
            </a:r>
            <a:r>
              <a:rPr lang="en-US" sz="1600" b="1" dirty="0">
                <a:solidFill>
                  <a:schemeClr val="tx1"/>
                </a:solidFill>
              </a:rPr>
              <a:t>VGA</a:t>
            </a:r>
            <a:r>
              <a:rPr lang="ar-SA" sz="1600" b="1" dirty="0">
                <a:solidFill>
                  <a:schemeClr val="tx1"/>
                </a:solidFill>
              </a:rPr>
              <a:t> و </a:t>
            </a:r>
            <a:r>
              <a:rPr lang="en-US" sz="1600" b="1" dirty="0">
                <a:solidFill>
                  <a:schemeClr val="tx1"/>
                </a:solidFill>
              </a:rPr>
              <a:t>BNC</a:t>
            </a:r>
            <a:r>
              <a:rPr lang="ar-SA" sz="1600" b="1" dirty="0">
                <a:solidFill>
                  <a:schemeClr val="tx1"/>
                </a:solidFill>
              </a:rPr>
              <a:t> جهت اتصال به سیستم مانیتورینگ میباشد. </a:t>
            </a:r>
            <a:endParaRPr lang="en-US" sz="1600" b="1" dirty="0">
              <a:solidFill>
                <a:schemeClr val="tx1"/>
              </a:solidFill>
            </a:endParaRPr>
          </a:p>
          <a:p>
            <a:pPr algn="r" rtl="1"/>
            <a:r>
              <a:rPr lang="ar-SA" sz="1600" b="1" dirty="0">
                <a:solidFill>
                  <a:schemeClr val="tx1"/>
                </a:solidFill>
              </a:rPr>
              <a:t>بر روی هر یک از این تجهیزات یک هارد داخلی با ظرفیت </a:t>
            </a:r>
            <a:r>
              <a:rPr lang="en-US" sz="1600" b="1" dirty="0">
                <a:solidFill>
                  <a:schemeClr val="tx1"/>
                </a:solidFill>
              </a:rPr>
              <a:t>2TB</a:t>
            </a:r>
            <a:r>
              <a:rPr lang="ar-SA" sz="1600" b="1" dirty="0">
                <a:solidFill>
                  <a:schemeClr val="tx1"/>
                </a:solidFill>
              </a:rPr>
              <a:t> قرار گرفته که با توجه به نوع ضبط میتواند حداقل 20 روز را جهت ذخیره سازی به خود اختصاص دهد.</a:t>
            </a:r>
            <a:endParaRPr lang="en-US" sz="1600" b="1" dirty="0">
              <a:solidFill>
                <a:schemeClr val="tx1"/>
              </a:solidFill>
            </a:endParaRPr>
          </a:p>
          <a:p>
            <a:pPr algn="r" rtl="1"/>
            <a:r>
              <a:rPr lang="ar-SA" sz="1600" b="1" dirty="0">
                <a:solidFill>
                  <a:schemeClr val="tx1"/>
                </a:solidFill>
              </a:rPr>
              <a:t>سناریو های ضبط جهت تجهیزات فوق به صورت ضبط رخداد ها، ضبط بر اساس یک برنامه زمانبندی از پیش تعریف شده و همچنین ضبط دائم تعریف گردد.</a:t>
            </a:r>
            <a:endParaRPr lang="en-US" sz="1600" b="1" dirty="0">
              <a:solidFill>
                <a:schemeClr val="tx1"/>
              </a:solidFill>
            </a:endParaRPr>
          </a:p>
          <a:p>
            <a:pPr algn="r"/>
            <a:r>
              <a:rPr lang="ar-SA" sz="1600" b="1" dirty="0" smtClean="0">
                <a:solidFill>
                  <a:schemeClr val="tx1"/>
                </a:solidFill>
              </a:rPr>
              <a:t>در </a:t>
            </a:r>
            <a:r>
              <a:rPr lang="ar-SA" sz="1600" b="1" dirty="0">
                <a:solidFill>
                  <a:schemeClr val="tx1"/>
                </a:solidFill>
              </a:rPr>
              <a:t>خصوص دستگاه های ضبط دوربین های تحت شبکه قابلیت های فوق به جز خروجی </a:t>
            </a:r>
            <a:r>
              <a:rPr lang="en-US" sz="1600" b="1" dirty="0">
                <a:solidFill>
                  <a:schemeClr val="tx1"/>
                </a:solidFill>
              </a:rPr>
              <a:t>BNC</a:t>
            </a:r>
            <a:r>
              <a:rPr lang="ar-SA" sz="1600" b="1" dirty="0">
                <a:solidFill>
                  <a:schemeClr val="tx1"/>
                </a:solidFill>
              </a:rPr>
              <a:t> و خروجی لوپ وجود دارد</a:t>
            </a:r>
            <a:endParaRPr lang="en-US" sz="1600" b="1"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4275786"/>
            <a:ext cx="2833352" cy="17193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7" name="Slide Number Placeholder 6"/>
          <p:cNvSpPr>
            <a:spLocks noGrp="1"/>
          </p:cNvSpPr>
          <p:nvPr>
            <p:ph type="sldNum" sz="quarter" idx="12"/>
          </p:nvPr>
        </p:nvSpPr>
        <p:spPr/>
        <p:txBody>
          <a:bodyPr/>
          <a:lstStyle/>
          <a:p>
            <a:fld id="{B24CD6E2-977C-457D-AE12-3D86D0ED57A7}" type="slidenum">
              <a:rPr lang="en-US" smtClean="0"/>
              <a:t>10</a:t>
            </a:fld>
            <a:endParaRPr lang="en-US"/>
          </a:p>
        </p:txBody>
      </p:sp>
    </p:spTree>
    <p:extLst>
      <p:ext uri="{BB962C8B-B14F-4D97-AF65-F5344CB8AC3E}">
        <p14:creationId xmlns:p14="http://schemas.microsoft.com/office/powerpoint/2010/main" val="1979537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solidFill>
                  <a:schemeClr val="tx1"/>
                </a:solidFill>
                <a:cs typeface="B Nazanin" panose="00000400000000000000" pitchFamily="2" charset="-78"/>
              </a:rPr>
              <a:t>دوربین های مداربسته</a:t>
            </a:r>
            <a:r>
              <a:rPr lang="en-US" b="1" dirty="0">
                <a:solidFill>
                  <a:schemeClr val="tx1"/>
                </a:solidFill>
                <a:cs typeface="B Nazanin" panose="00000400000000000000" pitchFamily="2" charset="-78"/>
              </a:rPr>
              <a:t/>
            </a:r>
            <a:br>
              <a:rPr lang="en-US" b="1" dirty="0">
                <a:solidFill>
                  <a:schemeClr val="tx1"/>
                </a:solidFill>
                <a:cs typeface="B Nazanin" panose="00000400000000000000" pitchFamily="2" charset="-78"/>
              </a:rPr>
            </a:br>
            <a:endParaRPr lang="en-US" dirty="0">
              <a:solidFill>
                <a:schemeClr val="tx1"/>
              </a:solidFill>
              <a:cs typeface="B Nazanin" panose="00000400000000000000" pitchFamily="2" charset="-78"/>
            </a:endParaRPr>
          </a:p>
        </p:txBody>
      </p:sp>
      <p:sp>
        <p:nvSpPr>
          <p:cNvPr id="3" name="Content Placeholder 2"/>
          <p:cNvSpPr>
            <a:spLocks noGrp="1"/>
          </p:cNvSpPr>
          <p:nvPr>
            <p:ph sz="half" idx="1"/>
          </p:nvPr>
        </p:nvSpPr>
        <p:spPr>
          <a:xfrm>
            <a:off x="1154954" y="2178497"/>
            <a:ext cx="4825158" cy="3416301"/>
          </a:xfrm>
        </p:spPr>
        <p:txBody>
          <a:bodyPr>
            <a:normAutofit fontScale="85000" lnSpcReduction="10000"/>
          </a:bodyPr>
          <a:lstStyle/>
          <a:p>
            <a:pPr algn="r" rtl="1"/>
            <a:r>
              <a:rPr lang="ar-SA" b="1" dirty="0" smtClean="0">
                <a:solidFill>
                  <a:schemeClr val="tx1"/>
                </a:solidFill>
                <a:cs typeface="B Nazanin" panose="00000400000000000000" pitchFamily="2" charset="-78"/>
              </a:rPr>
              <a:t>دوربین </a:t>
            </a:r>
            <a:r>
              <a:rPr lang="ar-SA" b="1" dirty="0">
                <a:solidFill>
                  <a:schemeClr val="tx1"/>
                </a:solidFill>
                <a:cs typeface="B Nazanin" panose="00000400000000000000" pitchFamily="2" charset="-78"/>
              </a:rPr>
              <a:t>های مورد استفاده قرار گرفته در پروژه ماتیا شامل دو نوع آنالوگ و تحت شبکه </a:t>
            </a:r>
            <a:r>
              <a:rPr lang="ar-SA" b="1" dirty="0" smtClean="0">
                <a:solidFill>
                  <a:schemeClr val="tx1"/>
                </a:solidFill>
                <a:cs typeface="B Nazanin" panose="00000400000000000000" pitchFamily="2" charset="-78"/>
              </a:rPr>
              <a:t>میباشند</a:t>
            </a:r>
            <a:r>
              <a:rPr lang="fa-IR" b="1" dirty="0" smtClean="0">
                <a:solidFill>
                  <a:schemeClr val="tx1"/>
                </a:solidFill>
                <a:cs typeface="B Nazanin" panose="00000400000000000000" pitchFamily="2" charset="-78"/>
              </a:rPr>
              <a:t>.</a:t>
            </a:r>
            <a:endParaRPr lang="en-US" b="1" dirty="0" smtClean="0">
              <a:solidFill>
                <a:schemeClr val="tx1"/>
              </a:solidFill>
              <a:cs typeface="B Nazanin" panose="00000400000000000000" pitchFamily="2" charset="-78"/>
            </a:endParaRPr>
          </a:p>
          <a:p>
            <a:pPr algn="r" rtl="1"/>
            <a:r>
              <a:rPr lang="ar-SA" b="1" dirty="0" smtClean="0">
                <a:solidFill>
                  <a:schemeClr val="tx1"/>
                </a:solidFill>
                <a:cs typeface="B Nazanin" panose="00000400000000000000" pitchFamily="2" charset="-78"/>
              </a:rPr>
              <a:t>دوربین های آنالوگ با برند زیمنس و ساخت کشور سوئیس بوده و دوربین های تحت شبکه با برند سیماران و تحت گارانتی این شرکت میباشد.</a:t>
            </a:r>
            <a:endParaRPr lang="en-US" b="1" dirty="0" smtClean="0">
              <a:solidFill>
                <a:schemeClr val="tx1"/>
              </a:solidFill>
              <a:cs typeface="B Nazanin" panose="00000400000000000000" pitchFamily="2" charset="-78"/>
            </a:endParaRPr>
          </a:p>
          <a:p>
            <a:pPr algn="r" rtl="1"/>
            <a:r>
              <a:rPr lang="ar-SA" b="1" dirty="0" smtClean="0">
                <a:solidFill>
                  <a:schemeClr val="tx1"/>
                </a:solidFill>
                <a:cs typeface="B Nazanin" panose="00000400000000000000" pitchFamily="2" charset="-78"/>
              </a:rPr>
              <a:t>دوربین </a:t>
            </a:r>
            <a:r>
              <a:rPr lang="ar-SA" b="1" dirty="0">
                <a:solidFill>
                  <a:schemeClr val="tx1"/>
                </a:solidFill>
                <a:cs typeface="B Nazanin" panose="00000400000000000000" pitchFamily="2" charset="-78"/>
              </a:rPr>
              <a:t>های زیمنس در فضای ورودی های اصلی و لابی، لابی طبقات مسکونی، لابی آسانسورهای طبقات پارکینگ، پیرامون مجتمع و ورودی پشت بام مورد استفاده قرار گرفته است. </a:t>
            </a:r>
            <a:endParaRPr lang="en-US" b="1" dirty="0">
              <a:solidFill>
                <a:schemeClr val="tx1"/>
              </a:solidFill>
              <a:cs typeface="B Nazanin" panose="00000400000000000000" pitchFamily="2" charset="-78"/>
            </a:endParaRPr>
          </a:p>
          <a:p>
            <a:pPr algn="r" rtl="1"/>
            <a:r>
              <a:rPr lang="ar-SA" b="1" dirty="0">
                <a:solidFill>
                  <a:schemeClr val="tx1"/>
                </a:solidFill>
                <a:cs typeface="B Nazanin" panose="00000400000000000000" pitchFamily="2" charset="-78"/>
              </a:rPr>
              <a:t>تعداد دوربین های فوق </a:t>
            </a:r>
            <a:r>
              <a:rPr lang="fa-IR" b="1" dirty="0" smtClean="0">
                <a:solidFill>
                  <a:schemeClr val="tx1"/>
                </a:solidFill>
                <a:cs typeface="B Nazanin" panose="00000400000000000000" pitchFamily="2" charset="-78"/>
              </a:rPr>
              <a:t>حدود</a:t>
            </a:r>
            <a:r>
              <a:rPr lang="ar-SA" b="1" dirty="0" smtClean="0">
                <a:solidFill>
                  <a:schemeClr val="tx1"/>
                </a:solidFill>
                <a:cs typeface="B Nazanin" panose="00000400000000000000" pitchFamily="2" charset="-78"/>
              </a:rPr>
              <a:t>220 </a:t>
            </a:r>
            <a:r>
              <a:rPr lang="ar-SA" b="1" dirty="0">
                <a:solidFill>
                  <a:schemeClr val="tx1"/>
                </a:solidFill>
                <a:cs typeface="B Nazanin" panose="00000400000000000000" pitchFamily="2" charset="-78"/>
              </a:rPr>
              <a:t>عدد میباشد و کلیه این دوربین ها توسط دستگاه های ضبط تصاویر واقع در اتاق کنترل مجتمع ماتیا، در حال ضبط هستند.</a:t>
            </a:r>
            <a:endParaRPr lang="en-US" b="1" dirty="0">
              <a:solidFill>
                <a:schemeClr val="tx1"/>
              </a:solidFill>
              <a:cs typeface="B Nazanin" panose="00000400000000000000" pitchFamily="2" charset="-78"/>
            </a:endParaRPr>
          </a:p>
          <a:p>
            <a:pPr algn="r" rtl="1"/>
            <a:r>
              <a:rPr lang="ar-SA" b="1" dirty="0">
                <a:solidFill>
                  <a:schemeClr val="tx1"/>
                </a:solidFill>
                <a:cs typeface="B Nazanin" panose="00000400000000000000" pitchFamily="2" charset="-78"/>
              </a:rPr>
              <a:t>دوربین های تحت شبکه در داخل آسانسور ها و موتورخانه، سالن اجتماعات و برخی فضا های لابی مورد </a:t>
            </a:r>
            <a:r>
              <a:rPr lang="fa-IR" b="1" dirty="0">
                <a:solidFill>
                  <a:schemeClr val="tx1"/>
                </a:solidFill>
                <a:cs typeface="B Nazanin" panose="00000400000000000000" pitchFamily="2" charset="-78"/>
              </a:rPr>
              <a:t>ا</a:t>
            </a:r>
            <a:r>
              <a:rPr lang="ar-SA" b="1" dirty="0" smtClean="0">
                <a:solidFill>
                  <a:schemeClr val="tx1"/>
                </a:solidFill>
                <a:cs typeface="B Nazanin" panose="00000400000000000000" pitchFamily="2" charset="-78"/>
              </a:rPr>
              <a:t>ستفاده </a:t>
            </a:r>
            <a:r>
              <a:rPr lang="ar-SA" b="1" dirty="0">
                <a:solidFill>
                  <a:schemeClr val="tx1"/>
                </a:solidFill>
                <a:cs typeface="B Nazanin" panose="00000400000000000000" pitchFamily="2" charset="-78"/>
              </a:rPr>
              <a:t>قرار گرفته اند</a:t>
            </a:r>
            <a:endParaRPr lang="en-US" b="1" dirty="0">
              <a:solidFill>
                <a:schemeClr val="tx1"/>
              </a:solidFill>
              <a:cs typeface="B Nazanin" panose="00000400000000000000" pitchFamily="2" charset="-78"/>
            </a:endParaRPr>
          </a:p>
          <a:p>
            <a:pPr algn="r"/>
            <a:endParaRPr lang="en-US" b="1" dirty="0">
              <a:solidFill>
                <a:schemeClr val="tx1"/>
              </a:solidFill>
              <a:cs typeface="B Nazanin" panose="00000400000000000000" pitchFamily="2" charset="-78"/>
            </a:endParaRPr>
          </a:p>
        </p:txBody>
      </p:sp>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208713" y="2629989"/>
            <a:ext cx="4824412" cy="3363321"/>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11</a:t>
            </a:fld>
            <a:endParaRPr lang="en-US"/>
          </a:p>
        </p:txBody>
      </p:sp>
    </p:spTree>
    <p:extLst>
      <p:ext uri="{BB962C8B-B14F-4D97-AF65-F5344CB8AC3E}">
        <p14:creationId xmlns:p14="http://schemas.microsoft.com/office/powerpoint/2010/main" val="2643927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97" y="3107027"/>
            <a:ext cx="3683358" cy="2343955"/>
          </a:xfrm>
          <a:prstGeom prst="rect">
            <a:avLst/>
          </a:prstGeom>
          <a:noFill/>
          <a:ln>
            <a:noFill/>
          </a:ln>
        </p:spPr>
      </p:pic>
      <p:sp>
        <p:nvSpPr>
          <p:cNvPr id="2" name="Title 1"/>
          <p:cNvSpPr>
            <a:spLocks noGrp="1"/>
          </p:cNvSpPr>
          <p:nvPr>
            <p:ph type="title"/>
          </p:nvPr>
        </p:nvSpPr>
        <p:spPr/>
        <p:txBody>
          <a:bodyPr/>
          <a:lstStyle/>
          <a:p>
            <a:pPr algn="ctr"/>
            <a:r>
              <a:rPr lang="ar-SA" dirty="0">
                <a:solidFill>
                  <a:schemeClr val="bg1"/>
                </a:solidFill>
              </a:rPr>
              <a:t>سیستم مانیتورینگ</a:t>
            </a:r>
            <a:endParaRPr lang="en-US" dirty="0">
              <a:solidFill>
                <a:schemeClr val="bg1"/>
              </a:solidFill>
            </a:endParaRPr>
          </a:p>
        </p:txBody>
      </p:sp>
      <p:sp>
        <p:nvSpPr>
          <p:cNvPr id="5" name="Rectangle 4"/>
          <p:cNvSpPr/>
          <p:nvPr/>
        </p:nvSpPr>
        <p:spPr>
          <a:xfrm>
            <a:off x="5009882" y="2694020"/>
            <a:ext cx="6362163" cy="3169970"/>
          </a:xfrm>
          <a:prstGeom prst="rect">
            <a:avLst/>
          </a:prstGeom>
        </p:spPr>
        <p:txBody>
          <a:bodyPr wrap="square">
            <a:spAutoFit/>
          </a:bodyPr>
          <a:lstStyle/>
          <a:p>
            <a:pPr algn="r" rtl="1">
              <a:lnSpc>
                <a:spcPct val="107000"/>
              </a:lnSpc>
              <a:spcAft>
                <a:spcPts val="800"/>
              </a:spcAft>
            </a:pPr>
            <a:r>
              <a:rPr lang="ar-SA" dirty="0">
                <a:latin typeface="Calibri" panose="020F0502020204030204" pitchFamily="34" charset="0"/>
                <a:ea typeface="Times New Roman" panose="02020603050405020304" pitchFamily="18" charset="0"/>
                <a:cs typeface="B Nazanin" panose="00000400000000000000" pitchFamily="2" charset="-78"/>
              </a:rPr>
              <a:t>کلیه دوربین های مداربسته مجتمع توسط مانیتورهای بخش لابی قابل رویت میباشند. تعداد این مانیتورها شامل 12 عدد مانیتور سایز 40 اینچ و تعداد 10 عدد مانیتور سایز 17 و 2 عدد مانیتور سایز 19 اینچ میباشد.</a:t>
            </a:r>
            <a:endParaRPr lang="en-US" dirty="0">
              <a:latin typeface="Calibri" panose="020F0502020204030204" pitchFamily="34" charset="0"/>
              <a:ea typeface="Times New Roman" panose="02020603050405020304" pitchFamily="18" charset="0"/>
              <a:cs typeface="B Nazanin" panose="00000400000000000000" pitchFamily="2" charset="-78"/>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B Nazanin" panose="00000400000000000000" pitchFamily="2" charset="-78"/>
              </a:rPr>
              <a:t>بر روی مانیتورهای سایز 40 اینچ خروجی هر یک از دستگاه های ضبط تصاویر قابل مشاهده میباشد که به صورت 16 کاناله به نمایش درآمده اند.</a:t>
            </a:r>
            <a:endParaRPr lang="en-US" dirty="0">
              <a:latin typeface="Calibri" panose="020F0502020204030204" pitchFamily="34" charset="0"/>
              <a:ea typeface="Times New Roman" panose="02020603050405020304" pitchFamily="18" charset="0"/>
              <a:cs typeface="B Nazanin" panose="00000400000000000000" pitchFamily="2" charset="-78"/>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B Nazanin" panose="00000400000000000000" pitchFamily="2" charset="-78"/>
              </a:rPr>
              <a:t>بر روی مانیتورهای ساز 17 و 19 اینچ دوربین های ورودی های اصلی مجتمع به نمایش درآمده اند.</a:t>
            </a:r>
            <a:endParaRPr lang="en-US" dirty="0">
              <a:latin typeface="Calibri" panose="020F0502020204030204" pitchFamily="34" charset="0"/>
              <a:ea typeface="Times New Roman" panose="02020603050405020304" pitchFamily="18" charset="0"/>
              <a:cs typeface="B Nazanin" panose="00000400000000000000" pitchFamily="2" charset="-78"/>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B Nazanin" panose="00000400000000000000" pitchFamily="2" charset="-78"/>
              </a:rPr>
              <a:t>مانیتور های سایز 40 اینچ برند </a:t>
            </a:r>
            <a:r>
              <a:rPr lang="en-US" dirty="0">
                <a:latin typeface="Calibri" panose="020F0502020204030204" pitchFamily="34" charset="0"/>
                <a:ea typeface="Times New Roman" panose="02020603050405020304" pitchFamily="18" charset="0"/>
                <a:cs typeface="B Nazanin" panose="00000400000000000000" pitchFamily="2" charset="-78"/>
              </a:rPr>
              <a:t>LG</a:t>
            </a:r>
            <a:r>
              <a:rPr lang="ar-SA" dirty="0">
                <a:latin typeface="Calibri" panose="020F0502020204030204" pitchFamily="34" charset="0"/>
                <a:ea typeface="Times New Roman" panose="02020603050405020304" pitchFamily="18" charset="0"/>
                <a:cs typeface="B Nazanin" panose="00000400000000000000" pitchFamily="2" charset="-78"/>
              </a:rPr>
              <a:t> و ساخت کشور کره میباشد.</a:t>
            </a:r>
            <a:endParaRPr lang="en-US" dirty="0">
              <a:latin typeface="Calibri" panose="020F0502020204030204" pitchFamily="34" charset="0"/>
              <a:ea typeface="Times New Roman" panose="02020603050405020304" pitchFamily="18" charset="0"/>
              <a:cs typeface="B Nazanin" panose="00000400000000000000" pitchFamily="2" charset="-78"/>
            </a:endParaRPr>
          </a:p>
          <a:p>
            <a:pPr algn="r" rtl="1">
              <a:lnSpc>
                <a:spcPct val="107000"/>
              </a:lnSpc>
              <a:spcAft>
                <a:spcPts val="800"/>
              </a:spcAft>
            </a:pPr>
            <a:r>
              <a:rPr lang="ar-SA" dirty="0">
                <a:latin typeface="Calibri" panose="020F0502020204030204" pitchFamily="34" charset="0"/>
                <a:ea typeface="Times New Roman" panose="02020603050405020304" pitchFamily="18" charset="0"/>
                <a:cs typeface="B Nazanin" panose="00000400000000000000" pitchFamily="2" charset="-78"/>
              </a:rPr>
              <a:t>مانیتورهای سایز 17 و 19 اینچ از نوع مانیتور صنعتی و ساخت زیمنس سوئیس میباشد.</a:t>
            </a:r>
            <a:endParaRPr lang="en-US" dirty="0">
              <a:effectLst/>
              <a:latin typeface="Calibri" panose="020F0502020204030204" pitchFamily="34" charset="0"/>
              <a:ea typeface="Times New Roman" panose="02020603050405020304" pitchFamily="18" charset="0"/>
              <a:cs typeface="B Nazanin" panose="000004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sp>
        <p:nvSpPr>
          <p:cNvPr id="9" name="Slide Number Placeholder 8"/>
          <p:cNvSpPr>
            <a:spLocks noGrp="1"/>
          </p:cNvSpPr>
          <p:nvPr>
            <p:ph type="sldNum" sz="quarter" idx="12"/>
          </p:nvPr>
        </p:nvSpPr>
        <p:spPr/>
        <p:txBody>
          <a:bodyPr/>
          <a:lstStyle/>
          <a:p>
            <a:fld id="{B24CD6E2-977C-457D-AE12-3D86D0ED57A7}" type="slidenum">
              <a:rPr lang="en-US" smtClean="0"/>
              <a:t>12</a:t>
            </a:fld>
            <a:endParaRPr lang="en-US"/>
          </a:p>
        </p:txBody>
      </p:sp>
    </p:spTree>
    <p:extLst>
      <p:ext uri="{BB962C8B-B14F-4D97-AF65-F5344CB8AC3E}">
        <p14:creationId xmlns:p14="http://schemas.microsoft.com/office/powerpoint/2010/main" val="2183015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rPr>
              <a:t>آنتن و ماهواره مرکزی</a:t>
            </a:r>
            <a:endParaRPr lang="en-US" dirty="0">
              <a:solidFill>
                <a:schemeClr val="bg1"/>
              </a:solidFill>
            </a:endParaRPr>
          </a:p>
        </p:txBody>
      </p:sp>
      <p:sp>
        <p:nvSpPr>
          <p:cNvPr id="3" name="Content Placeholder 2"/>
          <p:cNvSpPr>
            <a:spLocks noGrp="1"/>
          </p:cNvSpPr>
          <p:nvPr>
            <p:ph idx="1"/>
          </p:nvPr>
        </p:nvSpPr>
        <p:spPr>
          <a:xfrm>
            <a:off x="0" y="2434106"/>
            <a:ext cx="11951593" cy="4288665"/>
          </a:xfrm>
        </p:spPr>
        <p:txBody>
          <a:bodyPr>
            <a:normAutofit/>
          </a:bodyPr>
          <a:lstStyle/>
          <a:p>
            <a:pPr algn="r"/>
            <a:r>
              <a:rPr lang="fa-IR" b="1" dirty="0" smtClean="0">
                <a:solidFill>
                  <a:schemeClr val="tx1"/>
                </a:solidFill>
                <a:effectLst>
                  <a:outerShdw blurRad="38100" dist="19050" dir="2700000" algn="tl">
                    <a:schemeClr val="dk1">
                      <a:alpha val="40000"/>
                    </a:schemeClr>
                  </a:outerShdw>
                </a:effectLst>
                <a:latin typeface="ذ"/>
                <a:cs typeface="B Nazanin" panose="00000400000000000000" pitchFamily="2" charset="-78"/>
              </a:rPr>
              <a:t>پوشش </a:t>
            </a:r>
            <a:r>
              <a:rPr lang="fa-IR" b="1" dirty="0">
                <a:solidFill>
                  <a:schemeClr val="tx1"/>
                </a:solidFill>
                <a:effectLst>
                  <a:outerShdw blurRad="38100" dist="19050" dir="2700000" algn="tl">
                    <a:schemeClr val="dk1">
                      <a:alpha val="40000"/>
                    </a:schemeClr>
                  </a:outerShdw>
                </a:effectLst>
                <a:latin typeface="ذ"/>
                <a:cs typeface="B Nazanin" panose="00000400000000000000" pitchFamily="2" charset="-78"/>
              </a:rPr>
              <a:t>تصویری شبکه های ماهواره ای و دیجیتال از طریق آنتن ماهواره مرکزی وتامین سیگنال برای هر اتاق وچند نقطه در هر واحد مسکونی</a:t>
            </a:r>
            <a:endParaRPr lang="en-US" b="1" dirty="0">
              <a:solidFill>
                <a:schemeClr val="tx1"/>
              </a:solidFill>
              <a:latin typeface="ذ"/>
              <a:cs typeface="B Nazanin" panose="00000400000000000000" pitchFamily="2" charset="-78"/>
            </a:endParaRPr>
          </a:p>
          <a:p>
            <a:pPr algn="r"/>
            <a:r>
              <a:rPr lang="fa-IR" b="1" dirty="0">
                <a:solidFill>
                  <a:schemeClr val="tx1"/>
                </a:solidFill>
                <a:effectLst>
                  <a:outerShdw blurRad="38100" dist="19050" dir="2700000" algn="tl">
                    <a:schemeClr val="dk1">
                      <a:alpha val="40000"/>
                    </a:schemeClr>
                  </a:outerShdw>
                </a:effectLst>
                <a:latin typeface="ذ"/>
                <a:cs typeface="B Nazanin" panose="00000400000000000000" pitchFamily="2" charset="-78"/>
              </a:rPr>
              <a:t>امکان بهره گیری همزمان دو تصویر در آن </a:t>
            </a:r>
            <a:r>
              <a:rPr lang="fa-IR" b="1" dirty="0" smtClean="0">
                <a:solidFill>
                  <a:schemeClr val="tx1"/>
                </a:solidFill>
                <a:effectLst>
                  <a:outerShdw blurRad="38100" dist="19050" dir="2700000" algn="tl">
                    <a:schemeClr val="dk1">
                      <a:alpha val="40000"/>
                    </a:schemeClr>
                  </a:outerShdw>
                </a:effectLst>
                <a:latin typeface="ذ"/>
                <a:cs typeface="B Nazanin" panose="00000400000000000000" pitchFamily="2" charset="-78"/>
              </a:rPr>
              <a:t>واحد.</a:t>
            </a:r>
            <a:endParaRPr lang="en-US" b="1" dirty="0">
              <a:solidFill>
                <a:schemeClr val="tx1"/>
              </a:solidFill>
              <a:latin typeface="ذ"/>
              <a:cs typeface="B Nazanin" panose="00000400000000000000" pitchFamily="2" charset="-78"/>
            </a:endParaRPr>
          </a:p>
          <a:p>
            <a:pPr algn="r"/>
            <a:r>
              <a:rPr lang="fa-IR" b="1" dirty="0" smtClean="0">
                <a:solidFill>
                  <a:schemeClr val="tx1"/>
                </a:solidFill>
                <a:effectLst>
                  <a:outerShdw blurRad="38100" dist="19050" dir="2700000" algn="tl">
                    <a:schemeClr val="dk1">
                      <a:alpha val="40000"/>
                    </a:schemeClr>
                  </a:outerShdw>
                </a:effectLst>
                <a:latin typeface="ذ"/>
                <a:cs typeface="B Nazanin" panose="00000400000000000000" pitchFamily="2" charset="-78"/>
              </a:rPr>
              <a:t>جانمایی </a:t>
            </a:r>
            <a:r>
              <a:rPr lang="fa-IR" b="1" dirty="0">
                <a:solidFill>
                  <a:schemeClr val="tx1"/>
                </a:solidFill>
                <a:effectLst>
                  <a:outerShdw blurRad="38100" dist="19050" dir="2700000" algn="tl">
                    <a:schemeClr val="dk1">
                      <a:alpha val="40000"/>
                    </a:schemeClr>
                  </a:outerShdw>
                </a:effectLst>
                <a:latin typeface="ذ"/>
                <a:cs typeface="B Nazanin" panose="00000400000000000000" pitchFamily="2" charset="-78"/>
              </a:rPr>
              <a:t>تجهیزات صوتی /تصویری و سینمایی در تمام نقاط بالقوه موجود و بر اساس نقشه های معماری و هم چنین عکس برداری و نشان گذاری نقاط مذکور بر اساس اصول فنی و مهندسی.</a:t>
            </a:r>
            <a:endParaRPr lang="en-US" b="1" dirty="0">
              <a:solidFill>
                <a:schemeClr val="tx1"/>
              </a:solidFill>
              <a:latin typeface="ذ"/>
              <a:cs typeface="B Nazanin" panose="00000400000000000000" pitchFamily="2" charset="-78"/>
            </a:endParaRPr>
          </a:p>
          <a:p>
            <a:pPr algn="r"/>
            <a:r>
              <a:rPr lang="fa-IR" b="1" dirty="0">
                <a:solidFill>
                  <a:schemeClr val="tx1"/>
                </a:solidFill>
                <a:effectLst>
                  <a:outerShdw blurRad="38100" dist="19050" dir="2700000" algn="tl">
                    <a:schemeClr val="dk1">
                      <a:alpha val="40000"/>
                    </a:schemeClr>
                  </a:outerShdw>
                </a:effectLst>
                <a:latin typeface="ذ"/>
                <a:cs typeface="B Nazanin" panose="00000400000000000000" pitchFamily="2" charset="-78"/>
              </a:rPr>
              <a:t>انجام محاسبات زوایای صدا در هر سالن جهت اجرای سینما خانگی به توسط نرم افزار های ویژه</a:t>
            </a:r>
            <a:endParaRPr lang="en-US" b="1" dirty="0">
              <a:solidFill>
                <a:schemeClr val="tx1"/>
              </a:solidFill>
              <a:latin typeface="ذ"/>
              <a:cs typeface="B Nazanin" panose="00000400000000000000" pitchFamily="2" charset="-78"/>
            </a:endParaRPr>
          </a:p>
          <a:p>
            <a:pPr algn="r"/>
            <a:r>
              <a:rPr lang="fa-IR" b="1" dirty="0">
                <a:solidFill>
                  <a:schemeClr val="tx1"/>
                </a:solidFill>
                <a:effectLst>
                  <a:outerShdw blurRad="38100" dist="19050" dir="2700000" algn="tl">
                    <a:schemeClr val="dk1">
                      <a:alpha val="40000"/>
                    </a:schemeClr>
                  </a:outerShdw>
                </a:effectLst>
                <a:latin typeface="ذ"/>
                <a:cs typeface="B Nazanin" panose="00000400000000000000" pitchFamily="2" charset="-78"/>
              </a:rPr>
              <a:t>طراحی سولوشن و پکیج های قابل اجرا جهت انواع تجهیزات حرفه ای و لوکس صوتی ،تصویری و سینمایی.</a:t>
            </a:r>
            <a:endParaRPr lang="en-US" b="1" dirty="0">
              <a:solidFill>
                <a:schemeClr val="tx1"/>
              </a:solidFill>
              <a:latin typeface="ذ"/>
              <a:cs typeface="B Nazanin" panose="00000400000000000000" pitchFamily="2" charset="-78"/>
            </a:endParaRPr>
          </a:p>
          <a:p>
            <a:pPr algn="r"/>
            <a:r>
              <a:rPr lang="fa-IR" b="1" dirty="0" smtClean="0">
                <a:solidFill>
                  <a:schemeClr val="tx1"/>
                </a:solidFill>
                <a:effectLst>
                  <a:outerShdw blurRad="38100" dist="19050" dir="2700000" algn="tl">
                    <a:schemeClr val="dk1">
                      <a:alpha val="40000"/>
                    </a:schemeClr>
                  </a:outerShdw>
                </a:effectLst>
                <a:latin typeface="ذ"/>
                <a:cs typeface="B Nazanin" panose="00000400000000000000" pitchFamily="2" charset="-78"/>
              </a:rPr>
              <a:t>بستر </a:t>
            </a:r>
            <a:r>
              <a:rPr lang="fa-IR" b="1" dirty="0">
                <a:solidFill>
                  <a:schemeClr val="tx1"/>
                </a:solidFill>
                <a:effectLst>
                  <a:outerShdw blurRad="38100" dist="19050" dir="2700000" algn="tl">
                    <a:schemeClr val="dk1">
                      <a:alpha val="40000"/>
                    </a:schemeClr>
                  </a:outerShdw>
                </a:effectLst>
                <a:latin typeface="ذ"/>
                <a:cs typeface="B Nazanin" panose="00000400000000000000" pitchFamily="2" charset="-78"/>
              </a:rPr>
              <a:t>سازی انواع طرح ها و رنگ های مدرن وکلاسیک جهت پیاده سازی در طرح های تری دی معماری و انجام طراحی دکوراسیون داخلی.</a:t>
            </a:r>
            <a:endParaRPr lang="en-US" b="1" dirty="0">
              <a:solidFill>
                <a:schemeClr val="tx1"/>
              </a:solidFill>
              <a:latin typeface="ذ"/>
              <a:cs typeface="B Nazanin" panose="00000400000000000000" pitchFamily="2" charset="-78"/>
            </a:endParaRPr>
          </a:p>
          <a:p>
            <a:pPr algn="r"/>
            <a:endParaRPr lang="en-US" dirty="0">
              <a:solidFill>
                <a:schemeClr val="tx1"/>
              </a:solidFill>
              <a:cs typeface="B Nazanin" panose="000004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13</a:t>
            </a:fld>
            <a:endParaRPr lang="en-US"/>
          </a:p>
        </p:txBody>
      </p:sp>
    </p:spTree>
    <p:extLst>
      <p:ext uri="{BB962C8B-B14F-4D97-AF65-F5344CB8AC3E}">
        <p14:creationId xmlns:p14="http://schemas.microsoft.com/office/powerpoint/2010/main" val="4082777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690332"/>
            <a:ext cx="8761413" cy="706964"/>
          </a:xfrm>
        </p:spPr>
        <p:txBody>
          <a:bodyPr/>
          <a:lstStyle/>
          <a:p>
            <a:pPr algn="ctr"/>
            <a:r>
              <a:rPr lang="en-US" dirty="0">
                <a:solidFill>
                  <a:schemeClr val="tx1"/>
                </a:solidFill>
              </a:rPr>
              <a:t/>
            </a:r>
            <a:br>
              <a:rPr lang="en-US" dirty="0">
                <a:solidFill>
                  <a:schemeClr val="tx1"/>
                </a:solidFill>
              </a:rPr>
            </a:br>
            <a:r>
              <a:rPr lang="ar-SA" dirty="0">
                <a:solidFill>
                  <a:schemeClr val="bg1"/>
                </a:solidFill>
              </a:rPr>
              <a:t>سیستم اعلام حریق</a:t>
            </a:r>
            <a:endParaRPr lang="en-US" dirty="0">
              <a:solidFill>
                <a:schemeClr val="bg1"/>
              </a:solidFill>
            </a:endParaRPr>
          </a:p>
        </p:txBody>
      </p:sp>
      <p:sp>
        <p:nvSpPr>
          <p:cNvPr id="3" name="Content Placeholder 2"/>
          <p:cNvSpPr>
            <a:spLocks noGrp="1"/>
          </p:cNvSpPr>
          <p:nvPr>
            <p:ph idx="1"/>
          </p:nvPr>
        </p:nvSpPr>
        <p:spPr>
          <a:xfrm>
            <a:off x="463639" y="2550018"/>
            <a:ext cx="10959922" cy="4810258"/>
          </a:xfrm>
        </p:spPr>
        <p:txBody>
          <a:bodyPr>
            <a:noAutofit/>
          </a:bodyPr>
          <a:lstStyle/>
          <a:p>
            <a:pPr algn="r" rtl="1"/>
            <a:r>
              <a:rPr lang="ar-SA" sz="1600" b="1" dirty="0" smtClean="0">
                <a:solidFill>
                  <a:schemeClr val="tx1"/>
                </a:solidFill>
                <a:cs typeface="B Nazanin" panose="00000400000000000000" pitchFamily="2" charset="-78"/>
              </a:rPr>
              <a:t>سیستم </a:t>
            </a:r>
            <a:r>
              <a:rPr lang="ar-SA" sz="1600" b="1" dirty="0">
                <a:solidFill>
                  <a:schemeClr val="tx1"/>
                </a:solidFill>
                <a:cs typeface="B Nazanin" panose="00000400000000000000" pitchFamily="2" charset="-78"/>
              </a:rPr>
              <a:t>اعلام حریق جهت شناسایی حریق بوجود آمده توسط سنسورها (دتکتورها) یا شاستی ها و اعلام آن توسط آژیر و فلاشرها بکار میرود. این سیستم همچنین محل وقوع حریق را نیز به اپراتور سیستم نشان میدهد تا جهت اطفای آن اقدامات لازم را انجام نماید. سیستم های اعلام حریق موجود در بازار به دو صورت متعارف </a:t>
            </a:r>
            <a:r>
              <a:rPr lang="en-US" sz="1600" b="1" dirty="0">
                <a:solidFill>
                  <a:schemeClr val="tx1"/>
                </a:solidFill>
                <a:cs typeface="B Nazanin" panose="00000400000000000000" pitchFamily="2" charset="-78"/>
              </a:rPr>
              <a:t>(Conventional)</a:t>
            </a:r>
            <a:r>
              <a:rPr lang="ar-SA" sz="1600" b="1" dirty="0">
                <a:solidFill>
                  <a:schemeClr val="tx1"/>
                </a:solidFill>
                <a:cs typeface="B Nazanin" panose="00000400000000000000" pitchFamily="2" charset="-78"/>
              </a:rPr>
              <a:t> و آدرس پذیر </a:t>
            </a:r>
            <a:r>
              <a:rPr lang="en-US" sz="1600" b="1" dirty="0">
                <a:solidFill>
                  <a:schemeClr val="tx1"/>
                </a:solidFill>
                <a:cs typeface="B Nazanin" panose="00000400000000000000" pitchFamily="2" charset="-78"/>
              </a:rPr>
              <a:t>(Addressable) </a:t>
            </a:r>
            <a:r>
              <a:rPr lang="ar-SA" sz="1600" b="1" dirty="0">
                <a:solidFill>
                  <a:schemeClr val="tx1"/>
                </a:solidFill>
                <a:cs typeface="B Nazanin" panose="00000400000000000000" pitchFamily="2" charset="-78"/>
              </a:rPr>
              <a:t> ارایه میگردند. سیستمهای متعارف جهت اماکن کوچکتر مورد استفاده قرار میگیرند که یافتن محل حریق به سهولت  امکان پذیر باشد.</a:t>
            </a:r>
            <a:endParaRPr lang="en-US" sz="1600" b="1" dirty="0">
              <a:solidFill>
                <a:schemeClr val="tx1"/>
              </a:solidFill>
              <a:cs typeface="B Nazanin" panose="00000400000000000000" pitchFamily="2" charset="-78"/>
            </a:endParaRPr>
          </a:p>
          <a:p>
            <a:pPr algn="r" rtl="1"/>
            <a:r>
              <a:rPr lang="ar-SA" sz="1600" b="1" dirty="0">
                <a:solidFill>
                  <a:schemeClr val="tx1"/>
                </a:solidFill>
                <a:cs typeface="B Nazanin" panose="00000400000000000000" pitchFamily="2" charset="-78"/>
              </a:rPr>
              <a:t>سيستم اعلام حريق آدرس پذير هوشمند جهت مكانهاي بزرگ و با وسعت زياد كه نياز به تعداد دتكتورهاي بالا دارند و همچنين مكانهايي كه از نظر ايمني </a:t>
            </a:r>
            <a:r>
              <a:rPr lang="ar-SA" sz="1600" b="1" dirty="0" smtClean="0">
                <a:solidFill>
                  <a:schemeClr val="tx1"/>
                </a:solidFill>
                <a:cs typeface="B Nazanin" panose="00000400000000000000" pitchFamily="2" charset="-78"/>
              </a:rPr>
              <a:t>تشخيص </a:t>
            </a:r>
            <a:r>
              <a:rPr lang="ar-SA" sz="1600" b="1" dirty="0">
                <a:solidFill>
                  <a:schemeClr val="tx1"/>
                </a:solidFill>
                <a:cs typeface="B Nazanin" panose="00000400000000000000" pitchFamily="2" charset="-78"/>
              </a:rPr>
              <a:t>محل دقيق حائز اهميت مي باشد مورد استفاده قرار ميگيرد . این سیستم  شامل مراكز كنترل اعلام حريق ، دتكتورها ، شاستي ، ماژولهاي ورودي ، ماژولهاي خروجي ، آژیرها و ...  مي باشد </a:t>
            </a:r>
            <a:endParaRPr lang="en-US" sz="1600" b="1" dirty="0">
              <a:solidFill>
                <a:schemeClr val="tx1"/>
              </a:solidFill>
              <a:cs typeface="B Nazanin" panose="00000400000000000000" pitchFamily="2" charset="-78"/>
            </a:endParaRPr>
          </a:p>
          <a:p>
            <a:pPr algn="r" rtl="1"/>
            <a:r>
              <a:rPr lang="ar-SA" sz="1600" b="1" dirty="0">
                <a:solidFill>
                  <a:schemeClr val="tx1"/>
                </a:solidFill>
                <a:cs typeface="B Nazanin" panose="00000400000000000000" pitchFamily="2" charset="-78"/>
              </a:rPr>
              <a:t>سيستم اعلام حریق آدرس پذیر  به گونه اي طراحي و ساخته شده است كه كليه قطعات به صورت اختصاصي داراي آدرس خواهند بود و به محض فعال شدن قطعات ،آدرس اختصاص داده شده به همراه پيغام مورد نظر بر روي مركز اعلام حريق نشان داده مي شود (بطور مثال طبقه 11، واحد 1110، آشپزخانه).   </a:t>
            </a:r>
            <a:endParaRPr lang="en-US" sz="1600" b="1" dirty="0">
              <a:solidFill>
                <a:schemeClr val="tx1"/>
              </a:solidFill>
              <a:cs typeface="B Nazanin" panose="00000400000000000000" pitchFamily="2" charset="-78"/>
            </a:endParaRPr>
          </a:p>
          <a:p>
            <a:pPr algn="ctr"/>
            <a:r>
              <a:rPr lang="ar-SA" sz="1600" b="1" dirty="0">
                <a:solidFill>
                  <a:schemeClr val="tx1"/>
                </a:solidFill>
                <a:cs typeface="B Nazanin" panose="00000400000000000000" pitchFamily="2" charset="-78"/>
              </a:rPr>
              <a:t>هوشمند بودن دتکتورهای این سیستم باعث تسریع در امر آشکار سازی حریق و حذف آلارمهای بی مورد و بالا بردن ضریب اطمینان میگردد</a:t>
            </a:r>
            <a:r>
              <a:rPr lang="ar-SA" sz="1600" b="1" dirty="0" smtClean="0">
                <a:solidFill>
                  <a:schemeClr val="tx1"/>
                </a:solidFill>
                <a:cs typeface="B Nazanin" panose="00000400000000000000" pitchFamily="2" charset="-78"/>
              </a:rPr>
              <a:t>.</a:t>
            </a:r>
            <a:r>
              <a:rPr lang="en-US" sz="1600" b="1" dirty="0" smtClean="0">
                <a:solidFill>
                  <a:schemeClr val="tx1"/>
                </a:solidFill>
                <a:cs typeface="B Nazanin" panose="00000400000000000000" pitchFamily="2" charset="-78"/>
              </a:rPr>
              <a:t>  </a:t>
            </a:r>
            <a:endParaRPr lang="en-US" sz="1600" b="1" dirty="0">
              <a:solidFill>
                <a:schemeClr val="tx1"/>
              </a:solidFill>
              <a:cs typeface="B Nazanin" panose="000004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14</a:t>
            </a:fld>
            <a:endParaRPr lang="en-US"/>
          </a:p>
        </p:txBody>
      </p:sp>
    </p:spTree>
    <p:extLst>
      <p:ext uri="{BB962C8B-B14F-4D97-AF65-F5344CB8AC3E}">
        <p14:creationId xmlns:p14="http://schemas.microsoft.com/office/powerpoint/2010/main" val="3011290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مراحل نصب دکتورها</a:t>
            </a:r>
            <a:endParaRPr lang="en-US" dirty="0">
              <a:cs typeface="B Nazanin" panose="00000400000000000000" pitchFamily="2" charset="-78"/>
            </a:endParaRPr>
          </a:p>
        </p:txBody>
      </p:sp>
      <p:pic>
        <p:nvPicPr>
          <p:cNvPr id="4" name="Content Placeholder 3"/>
          <p:cNvPicPr>
            <a:picLocks noGrp="1"/>
          </p:cNvPicPr>
          <p:nvPr>
            <p:ph idx="1"/>
          </p:nvPr>
        </p:nvPicPr>
        <p:blipFill>
          <a:blip r:embed="rId2" cstate="print"/>
          <a:stretch>
            <a:fillRect/>
          </a:stretch>
        </p:blipFill>
        <p:spPr bwMode="auto">
          <a:xfrm>
            <a:off x="2537139" y="2382593"/>
            <a:ext cx="6349284" cy="4475407"/>
          </a:xfrm>
          <a:prstGeom prst="rect">
            <a:avLst/>
          </a:prstGeom>
          <a:noFill/>
          <a:ln w="9525">
            <a:no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7" name="Slide Number Placeholder 6"/>
          <p:cNvSpPr>
            <a:spLocks noGrp="1"/>
          </p:cNvSpPr>
          <p:nvPr>
            <p:ph type="sldNum" sz="quarter" idx="12"/>
          </p:nvPr>
        </p:nvSpPr>
        <p:spPr/>
        <p:txBody>
          <a:bodyPr/>
          <a:lstStyle/>
          <a:p>
            <a:fld id="{B24CD6E2-977C-457D-AE12-3D86D0ED57A7}" type="slidenum">
              <a:rPr lang="en-US" smtClean="0"/>
              <a:t>15</a:t>
            </a:fld>
            <a:endParaRPr lang="en-US"/>
          </a:p>
        </p:txBody>
      </p:sp>
    </p:spTree>
    <p:extLst>
      <p:ext uri="{BB962C8B-B14F-4D97-AF65-F5344CB8AC3E}">
        <p14:creationId xmlns:p14="http://schemas.microsoft.com/office/powerpoint/2010/main" val="3373553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441" y="994657"/>
            <a:ext cx="8761413" cy="706964"/>
          </a:xfrm>
        </p:spPr>
        <p:txBody>
          <a:bodyPr/>
          <a:lstStyle/>
          <a:p>
            <a:pPr algn="ctr"/>
            <a:r>
              <a:rPr lang="ar-SA" altLang="en-US" dirty="0">
                <a:solidFill>
                  <a:schemeClr val="bg1"/>
                </a:solidFill>
                <a:latin typeface="Calibri" panose="020F0502020204030204" pitchFamily="34" charset="0"/>
                <a:ea typeface="Times New Roman" panose="02020603050405020304" pitchFamily="18" charset="0"/>
                <a:cs typeface="B Zar" panose="00000400000000000000" pitchFamily="2" charset="-78"/>
              </a:rPr>
              <a:t>دتكتور دودي </a:t>
            </a:r>
            <a:r>
              <a:rPr lang="ar-SA" altLang="en-US" dirty="0">
                <a:solidFill>
                  <a:schemeClr val="bg1"/>
                </a:solidFill>
                <a:latin typeface="Calibri" panose="020F0502020204030204" pitchFamily="34" charset="0"/>
                <a:ea typeface="Times New Roman" panose="02020603050405020304" pitchFamily="18" charset="0"/>
              </a:rPr>
              <a:t>–</a:t>
            </a:r>
            <a:r>
              <a:rPr lang="ar-SA" altLang="en-US" dirty="0">
                <a:solidFill>
                  <a:schemeClr val="bg1"/>
                </a:solidFill>
                <a:latin typeface="Calibri" panose="020F0502020204030204" pitchFamily="34" charset="0"/>
                <a:ea typeface="Times New Roman" panose="02020603050405020304" pitchFamily="18" charset="0"/>
                <a:cs typeface="B Zar" panose="00000400000000000000" pitchFamily="2" charset="-78"/>
              </a:rPr>
              <a:t> حرارتي</a:t>
            </a:r>
            <a:endParaRPr lang="en-US" dirty="0">
              <a:solidFill>
                <a:schemeClr val="bg1"/>
              </a:solidFill>
            </a:endParaRPr>
          </a:p>
        </p:txBody>
      </p:sp>
      <p:sp>
        <p:nvSpPr>
          <p:cNvPr id="3" name="Content Placeholder 2"/>
          <p:cNvSpPr>
            <a:spLocks noGrp="1"/>
          </p:cNvSpPr>
          <p:nvPr>
            <p:ph idx="1"/>
          </p:nvPr>
        </p:nvSpPr>
        <p:spPr>
          <a:xfrm>
            <a:off x="1326524" y="2156069"/>
            <a:ext cx="10470524" cy="4846819"/>
          </a:xfrm>
        </p:spPr>
        <p:txBody>
          <a:bodyPr/>
          <a:lstStyle/>
          <a:p>
            <a:pPr lvl="0" algn="r" rtl="1" eaLnBrk="0" fontAlgn="base" hangingPunct="0">
              <a:spcBef>
                <a:spcPct val="0"/>
              </a:spcBef>
              <a:spcAft>
                <a:spcPct val="0"/>
              </a:spcAft>
            </a:pPr>
            <a:r>
              <a:rPr lang="ar-SA" altLang="en-US" sz="24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آدرس پذير هوشمند مدل </a:t>
            </a:r>
            <a:r>
              <a:rPr lang="en-US" altLang="en-US"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PL 3300 OT</a:t>
            </a:r>
            <a:r>
              <a:rPr lang="en-US" altLang="en-US" sz="2400" b="1"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دتكتورها مطابق با استاندارد </a:t>
            </a:r>
            <a:r>
              <a:rPr lang="en-US"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EN 54</a:t>
            </a: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 و داراي تائيديه هاي </a:t>
            </a:r>
            <a:r>
              <a:rPr lang="en-US"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CE, </a:t>
            </a:r>
            <a:r>
              <a:rPr lang="en-US" altLang="en-US" dirty="0" err="1">
                <a:solidFill>
                  <a:schemeClr val="tx1"/>
                </a:solidFill>
                <a:latin typeface="Calibri" panose="020F0502020204030204" pitchFamily="34" charset="0"/>
                <a:ea typeface="Times New Roman" panose="02020603050405020304" pitchFamily="18" charset="0"/>
                <a:cs typeface="B Nazanin" panose="00000400000000000000" pitchFamily="2" charset="-78"/>
              </a:rPr>
              <a:t>Vds</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با بهترين طراحي جهت تركيب سنسورهاي دودي و حرارتي (حساس به تغييرات دما و دماي ثابت)</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آناليز دودهاي ورودي و مقايسه با دادهاي ذخيره شده در لابراتورهاي تست و نتيجه گيري اين مطلب كه اين سيگنال حاصل از حريق واقعي و يا سيگنالهاي مزاحم مي باشد و ارسال سيگنال آلارم به مركز</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قابليت آدرس پذيري به صورت نرم افزاري و دستی</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محافظت در برابر گرد و غبار </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محافظت در برابر امواج الكترومغناطيس </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دارای پنج سطح مختلف حساسیت که از طریق نرم افزاری قابل تنظیم میباشد</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داراي ايزولاتور اختصاصي به منظور ادامه كار لوپ آدرس پذير در صورت بروز اختلال در دتكتور و يا ايجاد اتصال كوتاه در لوپ آدرس پذير</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دارای </a:t>
            </a:r>
            <a:r>
              <a:rPr lang="en-US"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LED</a:t>
            </a: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 دو رنگ جهت :  زرد (</a:t>
            </a:r>
            <a:r>
              <a:rPr lang="en-US"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fault</a:t>
            </a: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 و قرمز(</a:t>
            </a:r>
            <a:r>
              <a:rPr lang="en-US"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alarm</a:t>
            </a: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 </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دارای خروجی جهت </a:t>
            </a:r>
            <a:r>
              <a:rPr lang="en-US"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LED</a:t>
            </a: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 ها در هنگام </a:t>
            </a:r>
            <a:r>
              <a:rPr lang="en-US"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Alarm</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پايه دتكتورها فاقد هر گونه المان الكترونيكي يا آدرس دهي مي باشد . </a:t>
            </a:r>
            <a:endParaRPr lang="en-US" altLang="en-US" dirty="0">
              <a:solidFill>
                <a:schemeClr val="tx1"/>
              </a:solidFill>
              <a:cs typeface="B Nazanin" panose="00000400000000000000" pitchFamily="2" charset="-78"/>
            </a:endParaRPr>
          </a:p>
          <a:p>
            <a:pPr lvl="0" algn="r" rtl="1" eaLnBrk="0" fontAlgn="base" hangingPunct="0">
              <a:spcBef>
                <a:spcPct val="0"/>
              </a:spcBef>
              <a:spcAft>
                <a:spcPct val="0"/>
              </a:spcAft>
            </a:pPr>
            <a:r>
              <a:rPr lang="ar-SA" altLang="en-US" dirty="0">
                <a:solidFill>
                  <a:schemeClr val="tx1"/>
                </a:solidFill>
                <a:latin typeface="Calibri" panose="020F0502020204030204" pitchFamily="34" charset="0"/>
                <a:ea typeface="Times New Roman" panose="02020603050405020304" pitchFamily="18" charset="0"/>
                <a:cs typeface="B Nazanin" panose="00000400000000000000" pitchFamily="2" charset="-78"/>
              </a:rPr>
              <a:t>موارد متداول استفاده از دتكتورهاي دودي محل هايي مانند اتاق هاي ساختماهاي مسكوني و تجاري ، هتل ها ، بيمارستانها ، اتاق كامپيوتر ، راهروها و ....</a:t>
            </a:r>
            <a:endParaRPr lang="ar-SA" altLang="en-US" sz="3200" dirty="0">
              <a:solidFill>
                <a:schemeClr val="tx1"/>
              </a:solidFill>
              <a:latin typeface="Arial" panose="020B0604020202020204" pitchFamily="34" charset="0"/>
              <a:cs typeface="B Nazanin" panose="00000400000000000000" pitchFamily="2" charset="-78"/>
            </a:endParaRPr>
          </a:p>
          <a:p>
            <a:endParaRPr lang="en-US" dirty="0">
              <a:solidFill>
                <a:schemeClr val="tx1"/>
              </a:solidFill>
              <a:cs typeface="B Nazanin" panose="00000400000000000000" pitchFamily="2" charset="-78"/>
            </a:endParaRPr>
          </a:p>
        </p:txBody>
      </p:sp>
      <p:sp>
        <p:nvSpPr>
          <p:cNvPr id="4" name="Rectangle 2"/>
          <p:cNvSpPr>
            <a:spLocks noChangeArrowheads="1"/>
          </p:cNvSpPr>
          <p:nvPr/>
        </p:nvSpPr>
        <p:spPr bwMode="auto">
          <a:xfrm>
            <a:off x="-502277" y="21560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2" y="3464417"/>
            <a:ext cx="1761407" cy="1236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7" name="Slide Number Placeholder 6"/>
          <p:cNvSpPr>
            <a:spLocks noGrp="1"/>
          </p:cNvSpPr>
          <p:nvPr>
            <p:ph type="sldNum" sz="quarter" idx="12"/>
          </p:nvPr>
        </p:nvSpPr>
        <p:spPr/>
        <p:txBody>
          <a:bodyPr/>
          <a:lstStyle/>
          <a:p>
            <a:fld id="{B24CD6E2-977C-457D-AE12-3D86D0ED57A7}" type="slidenum">
              <a:rPr lang="en-US" smtClean="0"/>
              <a:t>16</a:t>
            </a:fld>
            <a:endParaRPr lang="en-US"/>
          </a:p>
        </p:txBody>
      </p:sp>
    </p:spTree>
    <p:extLst>
      <p:ext uri="{BB962C8B-B14F-4D97-AF65-F5344CB8AC3E}">
        <p14:creationId xmlns:p14="http://schemas.microsoft.com/office/powerpoint/2010/main" val="3836531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altLang="en-US" b="1" dirty="0">
                <a:solidFill>
                  <a:schemeClr val="bg1"/>
                </a:solidFill>
                <a:latin typeface="Calibri" panose="020F0502020204030204" pitchFamily="34" charset="0"/>
                <a:ea typeface="Times New Roman" panose="02020603050405020304" pitchFamily="18" charset="0"/>
                <a:cs typeface="B Zar" panose="00000400000000000000" pitchFamily="2" charset="-78"/>
              </a:rPr>
              <a:t> دتكتور دودي فتو الكتريك </a:t>
            </a:r>
            <a:endParaRPr lang="en-US" dirty="0">
              <a:solidFill>
                <a:schemeClr val="bg1"/>
              </a:solidFill>
            </a:endParaRPr>
          </a:p>
        </p:txBody>
      </p:sp>
      <p:sp>
        <p:nvSpPr>
          <p:cNvPr id="3" name="Content Placeholder 2"/>
          <p:cNvSpPr>
            <a:spLocks noGrp="1"/>
          </p:cNvSpPr>
          <p:nvPr>
            <p:ph idx="1"/>
          </p:nvPr>
        </p:nvSpPr>
        <p:spPr>
          <a:xfrm>
            <a:off x="1931831" y="2369713"/>
            <a:ext cx="9762185" cy="4488287"/>
          </a:xfrm>
        </p:spPr>
        <p:txBody>
          <a:bodyPr/>
          <a:lstStyle/>
          <a:p>
            <a:pPr marL="0" lvl="0" indent="0" algn="r" defTabSz="914400" rtl="1" eaLnBrk="0" fontAlgn="base" hangingPunct="0">
              <a:spcBef>
                <a:spcPct val="0"/>
              </a:spcBef>
              <a:spcAft>
                <a:spcPct val="0"/>
              </a:spcAft>
              <a:buClrTx/>
              <a:buSzTx/>
              <a:buNone/>
            </a:pPr>
            <a:r>
              <a:rPr lang="ar-SA" altLang="en-US" sz="2400" b="1" dirty="0">
                <a:solidFill>
                  <a:schemeClr val="tx1"/>
                </a:solidFill>
                <a:latin typeface="Calibri" panose="020F0502020204030204" pitchFamily="34" charset="0"/>
                <a:ea typeface="Times New Roman" panose="02020603050405020304" pitchFamily="18" charset="0"/>
                <a:cs typeface="B Zar" panose="00000400000000000000" pitchFamily="2" charset="-78"/>
              </a:rPr>
              <a:t>آدرس پذير هوشمند </a:t>
            </a:r>
            <a:r>
              <a:rPr lang="en-US" altLang="en-US" b="1" dirty="0">
                <a:solidFill>
                  <a:schemeClr val="tx1"/>
                </a:solidFill>
                <a:latin typeface="Calibri" panose="020F0502020204030204" pitchFamily="34" charset="0"/>
                <a:ea typeface="Times New Roman" panose="02020603050405020304" pitchFamily="18" charset="0"/>
                <a:cs typeface="B Zar" panose="00000400000000000000" pitchFamily="2" charset="-78"/>
              </a:rPr>
              <a:t>PL 3300 O</a:t>
            </a:r>
            <a:r>
              <a:rPr lang="en-US" altLang="en-US" sz="2400" b="1" dirty="0">
                <a:solidFill>
                  <a:schemeClr val="tx1"/>
                </a:solidFill>
                <a:latin typeface="Calibri" panose="020F0502020204030204" pitchFamily="34" charset="0"/>
                <a:ea typeface="Times New Roman" panose="02020603050405020304" pitchFamily="18" charset="0"/>
                <a:cs typeface="B Zar" panose="00000400000000000000" pitchFamily="2" charset="-78"/>
              </a:rPr>
              <a:t> </a:t>
            </a:r>
            <a:r>
              <a:rPr lang="en-US" altLang="en-US" b="1" dirty="0">
                <a:solidFill>
                  <a:schemeClr val="tx1"/>
                </a:solidFill>
                <a:latin typeface="Calibri" panose="020F0502020204030204" pitchFamily="34" charset="0"/>
                <a:ea typeface="Times New Roman" panose="02020603050405020304" pitchFamily="18" charset="0"/>
                <a:cs typeface="B Zar" panose="00000400000000000000" pitchFamily="2" charset="-78"/>
              </a:rPr>
              <a:t>      </a:t>
            </a:r>
            <a:r>
              <a:rPr lang="ar-SA" altLang="en-US" sz="2400" b="1" dirty="0">
                <a:solidFill>
                  <a:schemeClr val="tx1"/>
                </a:solidFill>
                <a:latin typeface="Calibri" panose="020F0502020204030204" pitchFamily="34" charset="0"/>
                <a:ea typeface="Times New Roman" panose="02020603050405020304" pitchFamily="18" charset="0"/>
                <a:cs typeface="B Zar" panose="00000400000000000000" pitchFamily="2" charset="-78"/>
              </a:rPr>
              <a:t>                                               </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دتكتورها مطابق با استاندارد </a:t>
            </a:r>
            <a:r>
              <a:rPr lang="en-US"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EN 54</a:t>
            </a: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 و داراي تائيديه هاي </a:t>
            </a:r>
            <a:r>
              <a:rPr lang="en-US"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CE, </a:t>
            </a:r>
            <a:r>
              <a:rPr lang="en-US" altLang="en-US" dirty="0" err="1">
                <a:solidFill>
                  <a:schemeClr val="tx1"/>
                </a:solidFill>
                <a:latin typeface="Calibri" panose="020F0502020204030204" pitchFamily="34" charset="0"/>
                <a:ea typeface="Times New Roman" panose="02020603050405020304" pitchFamily="18" charset="0"/>
                <a:cs typeface="B Zar" panose="00000400000000000000" pitchFamily="2" charset="-78"/>
              </a:rPr>
              <a:t>Vds</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آناليز دودهاي ورودي و مقايسه با دادهاي ذخيره شده در لابراتورهاي تست و نتيجه گيري اين مطلب كه اين سيگنال حاصل از حريق واقعي و يا سيگنالهاي مزاحم مي باشد و ارسال سيگنال آلارم به مركز</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قابليت آدرس پذيري به صورت نرم افزاري و دستی</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محافظت در برابر گرد و غبار </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محافظت در برابر امواج الكترومغناطيس </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دارای پنج سطح مختلف حساسیت که از طریق نرم افزاری قابل تنظیم میباشد</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داراي ايزولاتور اختصاصي به منظور ادامه كار لوپ آدرس پذير در صورت بروز اختلال در دتكتور و يا ايجاد اتصال كوتاه در لوپ آدرس پذير</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دارای </a:t>
            </a:r>
            <a:r>
              <a:rPr lang="en-US"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LED</a:t>
            </a: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 دو رنگ جهت :  زرد (</a:t>
            </a:r>
            <a:r>
              <a:rPr lang="en-US"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fault</a:t>
            </a: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 و قرمز(</a:t>
            </a:r>
            <a:r>
              <a:rPr lang="en-US"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alarm</a:t>
            </a: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 </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دارای خروجی جهت </a:t>
            </a:r>
            <a:r>
              <a:rPr lang="en-US"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LED</a:t>
            </a: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 ها در هنگام </a:t>
            </a:r>
            <a:r>
              <a:rPr lang="en-US"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Alarm</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پايه دتكتورها فاقد هر گونه المان الكترونيكي يا آدرس دهي مي باشد . </a:t>
            </a:r>
            <a:endParaRPr lang="en-US" altLang="en-US" dirty="0">
              <a:solidFill>
                <a:schemeClr val="tx1"/>
              </a:solidFill>
            </a:endParaRPr>
          </a:p>
          <a:p>
            <a:pPr marL="0" lvl="0" indent="0" algn="r" defTabSz="914400" rtl="1" eaLnBrk="0" fontAlgn="base" hangingPunct="0">
              <a:spcBef>
                <a:spcPct val="0"/>
              </a:spcBef>
              <a:spcAft>
                <a:spcPct val="0"/>
              </a:spcAft>
              <a:buClrTx/>
              <a:buSzTx/>
              <a:buNone/>
            </a:pPr>
            <a:r>
              <a:rPr lang="ar-SA" altLang="en-US" dirty="0">
                <a:solidFill>
                  <a:schemeClr val="tx1"/>
                </a:solidFill>
                <a:latin typeface="Calibri" panose="020F0502020204030204" pitchFamily="34" charset="0"/>
                <a:ea typeface="Times New Roman" panose="02020603050405020304" pitchFamily="18" charset="0"/>
                <a:cs typeface="B Zar" panose="00000400000000000000" pitchFamily="2" charset="-78"/>
              </a:rPr>
              <a:t>موارد متداول استفاده از دتكتورهاي دودي محل هايي مانند اتاق هاي ساختماهاي مسكوني و تجاري ، هتل ها ، بيمارستانها ، اتاق كامپيوتر ، راهروها و ....</a:t>
            </a:r>
            <a:endParaRPr lang="ar-SA" altLang="en-US" sz="3200" dirty="0">
              <a:solidFill>
                <a:schemeClr val="tx1"/>
              </a:solidFill>
              <a:latin typeface="Arial" panose="020B0604020202020204" pitchFamily="34" charset="0"/>
            </a:endParaRPr>
          </a:p>
          <a:p>
            <a:endParaRPr lang="en-US" dirty="0"/>
          </a:p>
        </p:txBody>
      </p:sp>
      <p:sp>
        <p:nvSpPr>
          <p:cNvPr id="4" name="Rectangle 2"/>
          <p:cNvSpPr>
            <a:spLocks noChangeArrowheads="1"/>
          </p:cNvSpPr>
          <p:nvPr/>
        </p:nvSpPr>
        <p:spPr bwMode="auto">
          <a:xfrm>
            <a:off x="0" y="-245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03" y="3248124"/>
            <a:ext cx="1856720" cy="16188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398939" y="3872882"/>
            <a:ext cx="9921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SA"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17</a:t>
            </a:fld>
            <a:endParaRPr lang="en-US"/>
          </a:p>
        </p:txBody>
      </p:sp>
    </p:spTree>
    <p:extLst>
      <p:ext uri="{BB962C8B-B14F-4D97-AF65-F5344CB8AC3E}">
        <p14:creationId xmlns:p14="http://schemas.microsoft.com/office/powerpoint/2010/main" val="2366392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solidFill>
                  <a:schemeClr val="bg1"/>
                </a:solidFill>
                <a:cs typeface="B Nazanin" panose="00000400000000000000" pitchFamily="2" charset="-78"/>
              </a:rPr>
              <a:t>شاسي اعلام حريق آدرس </a:t>
            </a:r>
            <a:r>
              <a:rPr lang="ar-SA" b="1" dirty="0" smtClean="0">
                <a:solidFill>
                  <a:schemeClr val="bg1"/>
                </a:solidFill>
                <a:cs typeface="B Nazanin" panose="00000400000000000000" pitchFamily="2" charset="-78"/>
              </a:rPr>
              <a:t>پذير</a:t>
            </a: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2932238" y="2515462"/>
            <a:ext cx="8825659" cy="4027005"/>
          </a:xfrm>
        </p:spPr>
        <p:txBody>
          <a:bodyPr/>
          <a:lstStyle/>
          <a:p>
            <a:pPr algn="r" rtl="1"/>
            <a:r>
              <a:rPr lang="ar-SA" dirty="0">
                <a:solidFill>
                  <a:schemeClr val="tx1"/>
                </a:solidFill>
                <a:cs typeface="B Nazanin" panose="00000400000000000000" pitchFamily="2" charset="-78"/>
              </a:rPr>
              <a:t>شاسي اعلام حريق آدرس پذير مطابق با استاندارد </a:t>
            </a:r>
            <a:r>
              <a:rPr lang="en-US" b="1" dirty="0">
                <a:solidFill>
                  <a:schemeClr val="tx1"/>
                </a:solidFill>
                <a:cs typeface="B Nazanin" panose="00000400000000000000" pitchFamily="2" charset="-78"/>
              </a:rPr>
              <a:t>EN 54</a:t>
            </a:r>
            <a:r>
              <a:rPr lang="ar-SA" b="1" dirty="0">
                <a:solidFill>
                  <a:schemeClr val="tx1"/>
                </a:solidFill>
                <a:cs typeface="B Nazanin" panose="00000400000000000000" pitchFamily="2" charset="-78"/>
              </a:rPr>
              <a:t> </a:t>
            </a:r>
            <a:r>
              <a:rPr lang="ar-SA" dirty="0">
                <a:solidFill>
                  <a:schemeClr val="tx1"/>
                </a:solidFill>
                <a:cs typeface="B Nazanin" panose="00000400000000000000" pitchFamily="2" charset="-78"/>
              </a:rPr>
              <a:t>و داراي تائيديه هاي </a:t>
            </a:r>
            <a:r>
              <a:rPr lang="en-US" b="1" dirty="0">
                <a:solidFill>
                  <a:schemeClr val="tx1"/>
                </a:solidFill>
                <a:cs typeface="B Nazanin" panose="00000400000000000000" pitchFamily="2" charset="-78"/>
              </a:rPr>
              <a:t>CE, </a:t>
            </a:r>
            <a:r>
              <a:rPr lang="en-US" b="1" dirty="0" err="1" smtClean="0">
                <a:solidFill>
                  <a:schemeClr val="tx1"/>
                </a:solidFill>
                <a:cs typeface="B Nazanin" panose="00000400000000000000" pitchFamily="2" charset="-78"/>
              </a:rPr>
              <a:t>Vds</a:t>
            </a:r>
            <a:r>
              <a:rPr lang="fa-IR" b="1" dirty="0" smtClean="0">
                <a:solidFill>
                  <a:schemeClr val="tx1"/>
                </a:solidFill>
                <a:cs typeface="B Nazanin" panose="00000400000000000000" pitchFamily="2" charset="-78"/>
              </a:rPr>
              <a:t>.</a:t>
            </a:r>
            <a:endParaRPr lang="en-US" b="1"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به منظور از بين بردن تاخير آژير عمومي و فعال سازي كليه </a:t>
            </a:r>
            <a:r>
              <a:rPr lang="ar-SA" dirty="0" smtClean="0">
                <a:solidFill>
                  <a:schemeClr val="tx1"/>
                </a:solidFill>
                <a:cs typeface="B Nazanin" panose="00000400000000000000" pitchFamily="2" charset="-78"/>
              </a:rPr>
              <a:t>آژيرها</a:t>
            </a:r>
            <a:r>
              <a:rPr lang="fa-IR" dirty="0" smtClean="0">
                <a:solidFill>
                  <a:schemeClr val="tx1"/>
                </a:solidFill>
                <a:cs typeface="B Nazanin" panose="00000400000000000000" pitchFamily="2" charset="-78"/>
              </a:rPr>
              <a:t>.</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داراي ايزولاتور اختصاصي به منظور ادامه كار لوپ آدرس پذير در صورت بروز اختلال در شاسي ها و يا ايجاد اتصال كوتاه در لوپ آدرس </a:t>
            </a:r>
            <a:r>
              <a:rPr lang="ar-SA" dirty="0" smtClean="0">
                <a:solidFill>
                  <a:schemeClr val="tx1"/>
                </a:solidFill>
                <a:cs typeface="B Nazanin" panose="00000400000000000000" pitchFamily="2" charset="-78"/>
              </a:rPr>
              <a:t>پذير</a:t>
            </a:r>
            <a:r>
              <a:rPr lang="fa-IR" dirty="0" smtClean="0">
                <a:solidFill>
                  <a:schemeClr val="tx1"/>
                </a:solidFill>
                <a:cs typeface="B Nazanin" panose="00000400000000000000" pitchFamily="2" charset="-78"/>
              </a:rPr>
              <a:t>.</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قابليت آدرس پذيري به صورت نرم افزاري و دستی </a:t>
            </a:r>
            <a:r>
              <a:rPr lang="fa-IR" dirty="0" smtClean="0">
                <a:solidFill>
                  <a:schemeClr val="tx1"/>
                </a:solidFill>
                <a:cs typeface="B Nazanin" panose="00000400000000000000" pitchFamily="2" charset="-78"/>
              </a:rPr>
              <a:t>.</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عملكرد شاسي داراي </a:t>
            </a:r>
            <a:r>
              <a:rPr lang="en-US" b="1" dirty="0">
                <a:solidFill>
                  <a:schemeClr val="tx1"/>
                </a:solidFill>
                <a:cs typeface="B Nazanin" panose="00000400000000000000" pitchFamily="2" charset="-78"/>
              </a:rPr>
              <a:t>LED</a:t>
            </a:r>
            <a:r>
              <a:rPr lang="ar-SA" dirty="0">
                <a:solidFill>
                  <a:schemeClr val="tx1"/>
                </a:solidFill>
                <a:cs typeface="B Nazanin" panose="00000400000000000000" pitchFamily="2" charset="-78"/>
              </a:rPr>
              <a:t> به منظور آگاهي از وضعيت </a:t>
            </a:r>
            <a:r>
              <a:rPr lang="ar-SA" dirty="0" smtClean="0">
                <a:solidFill>
                  <a:schemeClr val="tx1"/>
                </a:solidFill>
                <a:cs typeface="B Nazanin" panose="00000400000000000000" pitchFamily="2" charset="-78"/>
              </a:rPr>
              <a:t>شاسي</a:t>
            </a:r>
            <a:r>
              <a:rPr lang="fa-IR" dirty="0" smtClean="0">
                <a:solidFill>
                  <a:schemeClr val="tx1"/>
                </a:solidFill>
                <a:cs typeface="B Nazanin" panose="00000400000000000000" pitchFamily="2" charset="-78"/>
              </a:rPr>
              <a:t>.</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به محض فشار دادن شيشه شاسي ، سوئيچ عمل كرده و قسمت الكترونيكي فرمان حريق را به مركز ارسال مي كند . </a:t>
            </a:r>
            <a:endParaRPr lang="en-US" dirty="0">
              <a:solidFill>
                <a:schemeClr val="tx1"/>
              </a:solidFill>
              <a:cs typeface="B Nazanin" panose="00000400000000000000" pitchFamily="2" charset="-78"/>
            </a:endParaRPr>
          </a:p>
          <a:p>
            <a:pPr algn="r"/>
            <a:endParaRPr lang="en-US" dirty="0">
              <a:solidFill>
                <a:schemeClr val="tx1"/>
              </a:solidFill>
              <a:cs typeface="B Nazanin"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8941" y="2273241"/>
            <a:ext cx="2215166" cy="2124801"/>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23284" y="4398042"/>
            <a:ext cx="2282190" cy="2113915"/>
          </a:xfrm>
          <a:prstGeom prst="rect">
            <a:avLst/>
          </a:prstGeom>
          <a:noFill/>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9" name="Slide Number Placeholder 8"/>
          <p:cNvSpPr>
            <a:spLocks noGrp="1"/>
          </p:cNvSpPr>
          <p:nvPr>
            <p:ph type="sldNum" sz="quarter" idx="12"/>
          </p:nvPr>
        </p:nvSpPr>
        <p:spPr/>
        <p:txBody>
          <a:bodyPr/>
          <a:lstStyle/>
          <a:p>
            <a:fld id="{B24CD6E2-977C-457D-AE12-3D86D0ED57A7}" type="slidenum">
              <a:rPr lang="en-US" smtClean="0"/>
              <a:t>18</a:t>
            </a:fld>
            <a:endParaRPr lang="en-US"/>
          </a:p>
        </p:txBody>
      </p:sp>
    </p:spTree>
    <p:extLst>
      <p:ext uri="{BB962C8B-B14F-4D97-AF65-F5344CB8AC3E}">
        <p14:creationId xmlns:p14="http://schemas.microsoft.com/office/powerpoint/2010/main" val="1585878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351" y="999426"/>
            <a:ext cx="8761413" cy="706964"/>
          </a:xfrm>
        </p:spPr>
        <p:txBody>
          <a:bodyPr/>
          <a:lstStyle/>
          <a:p>
            <a:pPr algn="ctr"/>
            <a:r>
              <a:rPr lang="ar-SA" sz="2000" b="1" i="1" dirty="0">
                <a:solidFill>
                  <a:schemeClr val="bg1"/>
                </a:solidFill>
              </a:rPr>
              <a:t>مركز </a:t>
            </a:r>
            <a:r>
              <a:rPr lang="ar-SA" sz="2000" b="1" dirty="0">
                <a:solidFill>
                  <a:schemeClr val="bg1"/>
                </a:solidFill>
              </a:rPr>
              <a:t>كنترل اعلام حريق آدرس پذير </a:t>
            </a:r>
            <a:r>
              <a:rPr lang="ar-SA" sz="2000" b="1" dirty="0" smtClean="0">
                <a:solidFill>
                  <a:schemeClr val="bg1"/>
                </a:solidFill>
              </a:rPr>
              <a:t>هوشمند</a:t>
            </a:r>
            <a:endParaRPr lang="en-US" sz="2000" dirty="0">
              <a:solidFill>
                <a:schemeClr val="bg1"/>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397" y="2614412"/>
            <a:ext cx="2318198" cy="3959179"/>
          </a:xfrm>
          <a:prstGeom prst="rect">
            <a:avLst/>
          </a:prstGeom>
          <a:noFill/>
          <a:ln>
            <a:noFill/>
          </a:ln>
        </p:spPr>
      </p:pic>
      <p:sp>
        <p:nvSpPr>
          <p:cNvPr id="5" name="Rectangle 4"/>
          <p:cNvSpPr/>
          <p:nvPr/>
        </p:nvSpPr>
        <p:spPr>
          <a:xfrm>
            <a:off x="2086377" y="3644721"/>
            <a:ext cx="9659155" cy="787652"/>
          </a:xfrm>
          <a:prstGeom prst="rect">
            <a:avLst/>
          </a:prstGeom>
        </p:spPr>
        <p:txBody>
          <a:bodyPr wrap="square">
            <a:spAutoFit/>
          </a:bodyPr>
          <a:lstStyle/>
          <a:p>
            <a:pPr algn="r" rtl="1">
              <a:lnSpc>
                <a:spcPct val="107000"/>
              </a:lnSpc>
              <a:spcAft>
                <a:spcPts val="800"/>
              </a:spcAft>
            </a:pPr>
            <a:r>
              <a:rPr lang="ar-SA" b="1" dirty="0">
                <a:latin typeface="Calibri" panose="020F0502020204030204" pitchFamily="34" charset="0"/>
                <a:ea typeface="Times New Roman" panose="02020603050405020304" pitchFamily="18" charset="0"/>
                <a:cs typeface="B Nazanin" panose="00000400000000000000" pitchFamily="2" charset="-78"/>
              </a:rPr>
              <a:t>قابليت تشخيص و نمايش نوع محل و محل دقيق دتكتورهاي فعال شده و يا قطعات ديگر بر روي صفحه </a:t>
            </a:r>
            <a:r>
              <a:rPr lang="en-US" b="1" dirty="0">
                <a:latin typeface="Calibri" panose="020F0502020204030204" pitchFamily="34" charset="0"/>
                <a:ea typeface="Times New Roman" panose="02020603050405020304" pitchFamily="18" charset="0"/>
                <a:cs typeface="B Nazanin" panose="00000400000000000000" pitchFamily="2" charset="-78"/>
              </a:rPr>
              <a:t>LCD</a:t>
            </a:r>
          </a:p>
          <a:p>
            <a:pPr algn="r" rtl="1">
              <a:lnSpc>
                <a:spcPct val="107000"/>
              </a:lnSpc>
              <a:spcAft>
                <a:spcPts val="800"/>
              </a:spcAft>
            </a:pPr>
            <a:r>
              <a:rPr lang="ar-SA" b="1" dirty="0">
                <a:latin typeface="Calibri" panose="020F0502020204030204" pitchFamily="34" charset="0"/>
                <a:ea typeface="Times New Roman" panose="02020603050405020304" pitchFamily="18" charset="0"/>
                <a:cs typeface="B Nazanin" panose="00000400000000000000" pitchFamily="2" charset="-78"/>
              </a:rPr>
              <a:t>کنترل از طریق نرم افزاری جهت غیر فعال کردن زونها و دتکتورها بطور </a:t>
            </a:r>
            <a:r>
              <a:rPr lang="ar-SA" b="1" dirty="0" smtClean="0">
                <a:latin typeface="Calibri" panose="020F0502020204030204" pitchFamily="34" charset="0"/>
                <a:ea typeface="Times New Roman" panose="02020603050405020304" pitchFamily="18" charset="0"/>
                <a:cs typeface="B Nazanin" panose="00000400000000000000" pitchFamily="2" charset="-78"/>
              </a:rPr>
              <a:t>مجزا</a:t>
            </a:r>
            <a:r>
              <a:rPr lang="fa-IR" b="1" dirty="0" smtClean="0">
                <a:latin typeface="Calibri" panose="020F0502020204030204" pitchFamily="34" charset="0"/>
                <a:ea typeface="Times New Roman" panose="02020603050405020304" pitchFamily="18" charset="0"/>
                <a:cs typeface="B Nazanin" panose="00000400000000000000" pitchFamily="2" charset="-78"/>
              </a:rPr>
              <a:t>.</a:t>
            </a:r>
            <a:endParaRPr lang="en-US" b="1" dirty="0">
              <a:latin typeface="Calibri" panose="020F0502020204030204" pitchFamily="34" charset="0"/>
              <a:ea typeface="Times New Roman" panose="02020603050405020304" pitchFamily="18" charset="0"/>
              <a:cs typeface="B Nazanin" panose="00000400000000000000" pitchFamily="2" charset="-7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19</a:t>
            </a:fld>
            <a:endParaRPr lang="en-US"/>
          </a:p>
        </p:txBody>
      </p:sp>
    </p:spTree>
    <p:extLst>
      <p:ext uri="{BB962C8B-B14F-4D97-AF65-F5344CB8AC3E}">
        <p14:creationId xmlns:p14="http://schemas.microsoft.com/office/powerpoint/2010/main" val="3013583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94" y="1128214"/>
            <a:ext cx="8761413" cy="706964"/>
          </a:xfrm>
        </p:spPr>
        <p:txBody>
          <a:bodyPr/>
          <a:lstStyle/>
          <a:p>
            <a:pPr algn="r"/>
            <a:r>
              <a:rPr lang="fa-IR" dirty="0">
                <a:solidFill>
                  <a:schemeClr val="bg1"/>
                </a:solidFill>
              </a:rPr>
              <a:t>سیستم اطفای حریق در پروژه </a:t>
            </a:r>
            <a:r>
              <a:rPr lang="fa-IR" dirty="0" smtClean="0">
                <a:solidFill>
                  <a:schemeClr val="bg1"/>
                </a:solidFill>
              </a:rPr>
              <a:t>ماتـــــــیا </a:t>
            </a:r>
            <a:r>
              <a:rPr lang="fa-IR" dirty="0">
                <a:solidFill>
                  <a:schemeClr val="bg1"/>
                </a:solidFill>
              </a:rPr>
              <a:t>رزیدنس</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433738" y="2396009"/>
            <a:ext cx="11224570" cy="4461990"/>
          </a:xfrm>
        </p:spPr>
        <p:style>
          <a:lnRef idx="1">
            <a:schemeClr val="accent1"/>
          </a:lnRef>
          <a:fillRef idx="1002">
            <a:schemeClr val="lt2"/>
          </a:fillRef>
          <a:effectRef idx="1">
            <a:schemeClr val="accent1"/>
          </a:effectRef>
          <a:fontRef idx="minor">
            <a:schemeClr val="dk1"/>
          </a:fontRef>
        </p:style>
        <p:txBody>
          <a:bodyPr>
            <a:normAutofit/>
          </a:bodyPr>
          <a:lstStyle/>
          <a:p>
            <a:pPr algn="r"/>
            <a:r>
              <a:rPr lang="fa-IR" sz="2000" dirty="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تعداد کپسول های به کار رفته در هر جعبه آتش نشانی 2کپسول میباشد که شامل </a:t>
            </a: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a:t>
            </a:r>
            <a:endParaRPr lang="en-US" sz="2000" dirty="0">
              <a:solidFill>
                <a:schemeClr val="tx1">
                  <a:lumMod val="95000"/>
                  <a:lumOff val="5000"/>
                </a:schemeClr>
              </a:solidFill>
              <a:cs typeface="B Nazanin" panose="00000400000000000000" pitchFamily="2" charset="-78"/>
            </a:endParaRPr>
          </a:p>
          <a:p>
            <a:pPr algn="r"/>
            <a:r>
              <a:rPr lang="fa-IR" sz="2000" dirty="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کپسول پودری (کف):جهت اطفای احتراق ناشی از بنزین ومشتقات آن</a:t>
            </a: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a:t>
            </a:r>
            <a:endParaRPr lang="en-US" sz="2000" dirty="0">
              <a:solidFill>
                <a:schemeClr val="tx1">
                  <a:lumMod val="95000"/>
                  <a:lumOff val="5000"/>
                </a:schemeClr>
              </a:solidFill>
              <a:cs typeface="B Nazanin" panose="00000400000000000000" pitchFamily="2" charset="-78"/>
            </a:endParaRPr>
          </a:p>
          <a:p>
            <a:pPr algn="r"/>
            <a:r>
              <a:rPr lang="fa-IR" sz="2000" dirty="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کپسول گازی:جهت اطفای احتراق ناشی از برق</a:t>
            </a: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a:t>
            </a:r>
            <a:endParaRPr lang="en-US"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endParaRPr>
          </a:p>
          <a:p>
            <a:pPr algn="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برد موثر شلنگ ها در نزدیکترین واحدها طبق جانمایی ارائه شده توسط طراحان 25متر میباشد و</a:t>
            </a:r>
          </a:p>
          <a:p>
            <a:pPr algn="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این امکان برای تمامی ساکنین و</a:t>
            </a:r>
            <a:r>
              <a:rPr lang="fa-IR" sz="2000" dirty="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ج</a:t>
            </a: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ود دارد که بتوانند از نزدیکترین تا دورترین واحد نسبت به مکان </a:t>
            </a:r>
          </a:p>
          <a:p>
            <a:pPr algn="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قرار گیری جعبه های آتش نشانی اقدام به اطفای حریق کنند .</a:t>
            </a:r>
            <a:endParaRPr lang="en-US" sz="2000" dirty="0" smtClean="0">
              <a:solidFill>
                <a:schemeClr val="tx1">
                  <a:lumMod val="95000"/>
                  <a:lumOff val="5000"/>
                </a:schemeClr>
              </a:solidFill>
              <a:cs typeface="B Nazanin" panose="00000400000000000000" pitchFamily="2" charset="-78"/>
            </a:endParaRPr>
          </a:p>
          <a:p>
            <a:pPr algn="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لوله تر: به صورت دائمی آب دارد(بوستر پمپ آتش نشانی)</a:t>
            </a:r>
            <a:endParaRPr lang="en-US" sz="2000" dirty="0" smtClean="0">
              <a:solidFill>
                <a:schemeClr val="tx1">
                  <a:lumMod val="95000"/>
                  <a:lumOff val="5000"/>
                </a:schemeClr>
              </a:solidFill>
              <a:cs typeface="B Nazanin" panose="00000400000000000000" pitchFamily="2" charset="-78"/>
            </a:endParaRPr>
          </a:p>
          <a:p>
            <a:pPr algn="r"/>
            <a:r>
              <a:rPr lang="fa-IR" sz="2000" dirty="0" smtClean="0">
                <a:solidFill>
                  <a:schemeClr val="tx1">
                    <a:lumMod val="95000"/>
                    <a:lumOff val="5000"/>
                  </a:schemeClr>
                </a:solidFill>
                <a:effectLst>
                  <a:outerShdw blurRad="38100" dist="19050" dir="2700000" algn="tl">
                    <a:schemeClr val="dk1">
                      <a:alpha val="40000"/>
                    </a:schemeClr>
                  </a:outerShdw>
                </a:effectLst>
                <a:cs typeface="B Nazanin" panose="00000400000000000000" pitchFamily="2" charset="-78"/>
              </a:rPr>
              <a:t>لوله خشک : وصل به شیر سیامی که توسط مامورین آتش نشانی اطفای حریق صورت میگیرد.</a:t>
            </a:r>
          </a:p>
        </p:txBody>
      </p:sp>
      <p:pic>
        <p:nvPicPr>
          <p:cNvPr id="12" name="Picture 11" descr="\\server\Share\Ahadi\کتاب ماتیا\اعلام حریق\IMG_9164.JPG"/>
          <p:cNvPicPr/>
          <p:nvPr/>
        </p:nvPicPr>
        <p:blipFill rotWithShape="1">
          <a:blip r:embed="rId2" cstate="print">
            <a:extLst>
              <a:ext uri="{28A0092B-C50C-407E-A947-70E740481C1C}">
                <a14:useLocalDpi xmlns:a14="http://schemas.microsoft.com/office/drawing/2010/main" val="0"/>
              </a:ext>
            </a:extLst>
          </a:blip>
          <a:srcRect t="1" r="4132" b="-2059"/>
          <a:stretch/>
        </p:blipFill>
        <p:spPr bwMode="auto">
          <a:xfrm>
            <a:off x="433738" y="2396009"/>
            <a:ext cx="2746272" cy="4437529"/>
          </a:xfrm>
          <a:prstGeom prst="ellipse">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2</a:t>
            </a:fld>
            <a:endParaRPr lang="en-US"/>
          </a:p>
        </p:txBody>
      </p:sp>
    </p:spTree>
    <p:extLst>
      <p:ext uri="{BB962C8B-B14F-4D97-AF65-F5344CB8AC3E}">
        <p14:creationId xmlns:p14="http://schemas.microsoft.com/office/powerpoint/2010/main" val="123571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رایزر</a:t>
            </a:r>
            <a:endParaRPr lang="en-US" dirty="0"/>
          </a:p>
        </p:txBody>
      </p:sp>
      <p:sp>
        <p:nvSpPr>
          <p:cNvPr id="3" name="Content Placeholder 2"/>
          <p:cNvSpPr>
            <a:spLocks noGrp="1"/>
          </p:cNvSpPr>
          <p:nvPr>
            <p:ph idx="1"/>
          </p:nvPr>
        </p:nvSpPr>
        <p:spPr>
          <a:xfrm>
            <a:off x="688003" y="2451242"/>
            <a:ext cx="10941620" cy="3568558"/>
          </a:xfrm>
        </p:spPr>
        <p:txBody>
          <a:bodyPr/>
          <a:lstStyle/>
          <a:p>
            <a:pPr marL="0" indent="0" algn="r">
              <a:buNone/>
            </a:pPr>
            <a:r>
              <a:rPr lang="fa-IR" dirty="0" smtClean="0"/>
              <a:t>دتکتوهای نصب شده در رایزر لابی ها جهت کنترل عدم آتش سوزی در رایزرها</a:t>
            </a:r>
            <a:r>
              <a:rPr lang="fa-IR" dirty="0"/>
              <a:t> </a:t>
            </a:r>
            <a:endParaRPr lang="fa-IR"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20</a:t>
            </a:fld>
            <a:endParaRPr lang="en-US"/>
          </a:p>
        </p:txBody>
      </p:sp>
    </p:spTree>
    <p:extLst>
      <p:ext uri="{BB962C8B-B14F-4D97-AF65-F5344CB8AC3E}">
        <p14:creationId xmlns:p14="http://schemas.microsoft.com/office/powerpoint/2010/main" val="2353221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798490" y="973668"/>
            <a:ext cx="10470524" cy="707820"/>
          </a:xfrm>
        </p:spPr>
        <p:txBody>
          <a:bodyPr/>
          <a:lstStyle/>
          <a:p>
            <a:pPr algn="ctr"/>
            <a:r>
              <a:rPr lang="fa-IR" dirty="0" smtClean="0">
                <a:solidFill>
                  <a:schemeClr val="bg1"/>
                </a:solidFill>
              </a:rPr>
              <a:t>بازشوی درب ها هنگام آتش سوزی</a:t>
            </a:r>
            <a:endParaRPr lang="en-US" dirty="0">
              <a:solidFill>
                <a:schemeClr val="bg1"/>
              </a:solidFill>
            </a:endParaRPr>
          </a:p>
        </p:txBody>
      </p:sp>
      <p:sp>
        <p:nvSpPr>
          <p:cNvPr id="39" name="Text Placeholder 38"/>
          <p:cNvSpPr>
            <a:spLocks noGrp="1"/>
          </p:cNvSpPr>
          <p:nvPr>
            <p:ph type="body" idx="1"/>
          </p:nvPr>
        </p:nvSpPr>
        <p:spPr>
          <a:xfrm>
            <a:off x="891621" y="1949644"/>
            <a:ext cx="4043966" cy="576262"/>
          </a:xfrm>
        </p:spPr>
        <p:txBody>
          <a:bodyPr/>
          <a:lstStyle/>
          <a:p>
            <a:pPr algn="ctr"/>
            <a:r>
              <a:rPr lang="fa-IR" sz="1800" b="1" dirty="0">
                <a:solidFill>
                  <a:schemeClr val="tx1"/>
                </a:solidFill>
              </a:rPr>
              <a:t>بازشوی درب راهروی همکف به سمت لابی </a:t>
            </a:r>
            <a:endParaRPr lang="en-US" sz="1800" b="1" dirty="0">
              <a:solidFill>
                <a:schemeClr val="tx1"/>
              </a:solidFill>
            </a:endParaRPr>
          </a:p>
        </p:txBody>
      </p:sp>
      <p:sp>
        <p:nvSpPr>
          <p:cNvPr id="41" name="Text Placeholder 40"/>
          <p:cNvSpPr>
            <a:spLocks noGrp="1"/>
          </p:cNvSpPr>
          <p:nvPr>
            <p:ph type="body" sz="quarter" idx="3"/>
          </p:nvPr>
        </p:nvSpPr>
        <p:spPr>
          <a:xfrm>
            <a:off x="6977321" y="1776627"/>
            <a:ext cx="3361385" cy="760547"/>
          </a:xfrm>
        </p:spPr>
        <p:txBody>
          <a:bodyPr/>
          <a:lstStyle/>
          <a:p>
            <a:pPr algn="ctr"/>
            <a:r>
              <a:rPr lang="fa-IR" sz="1600" b="1" dirty="0" smtClean="0">
                <a:solidFill>
                  <a:schemeClr val="tx1"/>
                </a:solidFill>
              </a:rPr>
              <a:t>بازشوی درب لابی طبقات به سمت راهروها</a:t>
            </a:r>
            <a:endParaRPr lang="en-US" sz="1600" b="1" dirty="0">
              <a:solidFill>
                <a:schemeClr val="tx1"/>
              </a:solidFill>
            </a:endParaRP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514590" y="2578292"/>
            <a:ext cx="2571750" cy="4314825"/>
          </a:xfrm>
          <a:solidFill>
            <a:schemeClr val="accent4"/>
          </a:solidFill>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1739" y="2451242"/>
            <a:ext cx="2929699" cy="4394549"/>
          </a:xfrm>
          <a:prstGeom prst="rect">
            <a:avLst/>
          </a:prstGeom>
        </p:spPr>
      </p:pic>
      <p:sp>
        <p:nvSpPr>
          <p:cNvPr id="54" name="Chevron 53"/>
          <p:cNvSpPr/>
          <p:nvPr/>
        </p:nvSpPr>
        <p:spPr>
          <a:xfrm rot="13160609">
            <a:off x="8003996" y="6298073"/>
            <a:ext cx="176388" cy="29880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evron 54"/>
          <p:cNvSpPr/>
          <p:nvPr/>
        </p:nvSpPr>
        <p:spPr>
          <a:xfrm rot="13160609">
            <a:off x="8213448" y="6472505"/>
            <a:ext cx="176388" cy="29880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hevron 55"/>
          <p:cNvSpPr/>
          <p:nvPr/>
        </p:nvSpPr>
        <p:spPr>
          <a:xfrm rot="13160609">
            <a:off x="7759499" y="6147321"/>
            <a:ext cx="176388" cy="29880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evron 56"/>
          <p:cNvSpPr/>
          <p:nvPr/>
        </p:nvSpPr>
        <p:spPr>
          <a:xfrm rot="13160609">
            <a:off x="8406899" y="6607216"/>
            <a:ext cx="176388" cy="29880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57"/>
          <p:cNvSpPr/>
          <p:nvPr/>
        </p:nvSpPr>
        <p:spPr>
          <a:xfrm rot="13160609">
            <a:off x="2662489" y="6086311"/>
            <a:ext cx="176388" cy="29880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rot="13160609">
            <a:off x="2941159" y="6298073"/>
            <a:ext cx="176388" cy="29880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rot="13160609">
            <a:off x="2434441" y="5914859"/>
            <a:ext cx="176388" cy="29880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rot="13160609">
            <a:off x="3217496" y="6548771"/>
            <a:ext cx="176388" cy="29880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5" name="Slide Number Placeholder 4"/>
          <p:cNvSpPr>
            <a:spLocks noGrp="1"/>
          </p:cNvSpPr>
          <p:nvPr>
            <p:ph type="sldNum" sz="quarter" idx="12"/>
          </p:nvPr>
        </p:nvSpPr>
        <p:spPr/>
        <p:txBody>
          <a:bodyPr/>
          <a:lstStyle/>
          <a:p>
            <a:fld id="{B24CD6E2-977C-457D-AE12-3D86D0ED57A7}" type="slidenum">
              <a:rPr lang="en-US" smtClean="0"/>
              <a:t>21</a:t>
            </a:fld>
            <a:endParaRPr lang="en-US"/>
          </a:p>
        </p:txBody>
      </p:sp>
    </p:spTree>
    <p:extLst>
      <p:ext uri="{BB962C8B-B14F-4D97-AF65-F5344CB8AC3E}">
        <p14:creationId xmlns:p14="http://schemas.microsoft.com/office/powerpoint/2010/main" val="3404863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2733" y="1403798"/>
            <a:ext cx="10071278" cy="502275"/>
          </a:xfrm>
        </p:spPr>
        <p:txBody>
          <a:bodyPr/>
          <a:lstStyle/>
          <a:p>
            <a:pPr algn="ctr"/>
            <a:r>
              <a:rPr lang="ar-SA" b="1" dirty="0">
                <a:solidFill>
                  <a:schemeClr val="bg1"/>
                </a:solidFill>
                <a:effectLst>
                  <a:outerShdw blurRad="38100" dist="19050" dir="2700000" algn="tl">
                    <a:schemeClr val="dk1">
                      <a:alpha val="40000"/>
                    </a:schemeClr>
                  </a:outerShdw>
                </a:effectLst>
              </a:rPr>
              <a:t>سيستم </a:t>
            </a:r>
            <a:r>
              <a:rPr lang="fa-IR" b="1" dirty="0" smtClean="0">
                <a:solidFill>
                  <a:schemeClr val="bg1"/>
                </a:solidFill>
                <a:effectLst>
                  <a:outerShdw blurRad="38100" dist="19050" dir="2700000" algn="tl">
                    <a:schemeClr val="dk1">
                      <a:alpha val="40000"/>
                    </a:schemeClr>
                  </a:outerShdw>
                </a:effectLst>
              </a:rPr>
              <a:t>اعلام حریق بحرانی در پارکینگ ها</a:t>
            </a:r>
            <a:r>
              <a:rPr lang="en-US" dirty="0">
                <a:solidFill>
                  <a:schemeClr val="bg1"/>
                </a:solidFill>
              </a:rPr>
              <a:t/>
            </a:r>
            <a:br>
              <a:rPr lang="en-US" dirty="0">
                <a:solidFill>
                  <a:schemeClr val="bg1"/>
                </a:solidFill>
              </a:rPr>
            </a:br>
            <a:endParaRPr lang="en-US" dirty="0">
              <a:solidFill>
                <a:schemeClr val="bg1"/>
              </a:solidFill>
            </a:endParaRPr>
          </a:p>
        </p:txBody>
      </p:sp>
      <p:sp>
        <p:nvSpPr>
          <p:cNvPr id="10" name="Content Placeholder 9"/>
          <p:cNvSpPr>
            <a:spLocks noGrp="1"/>
          </p:cNvSpPr>
          <p:nvPr>
            <p:ph idx="1"/>
          </p:nvPr>
        </p:nvSpPr>
        <p:spPr>
          <a:xfrm>
            <a:off x="-1298714" y="2460586"/>
            <a:ext cx="13320675" cy="4397414"/>
          </a:xfrm>
        </p:spPr>
        <p:txBody>
          <a:bodyPr>
            <a:normAutofit/>
          </a:bodyPr>
          <a:lstStyle/>
          <a:p>
            <a:pPr algn="r"/>
            <a:r>
              <a:rPr lang="ar-SA" sz="2000" dirty="0" smtClean="0">
                <a:solidFill>
                  <a:schemeClr val="tx1"/>
                </a:solidFill>
              </a:rPr>
              <a:t>سيستم </a:t>
            </a:r>
            <a:r>
              <a:rPr lang="ar-SA" sz="2000" dirty="0">
                <a:solidFill>
                  <a:schemeClr val="tx1"/>
                </a:solidFill>
              </a:rPr>
              <a:t>تر</a:t>
            </a:r>
            <a:endParaRPr lang="en-US" sz="2000" dirty="0">
              <a:solidFill>
                <a:schemeClr val="tx1"/>
              </a:solidFill>
            </a:endParaRPr>
          </a:p>
          <a:p>
            <a:pPr algn="r"/>
            <a:r>
              <a:rPr lang="ar-SA" sz="2000" dirty="0" smtClean="0">
                <a:solidFill>
                  <a:schemeClr val="tx1"/>
                </a:solidFill>
              </a:rPr>
              <a:t>این </a:t>
            </a:r>
            <a:r>
              <a:rPr lang="ar-SA" sz="2000" dirty="0">
                <a:solidFill>
                  <a:schemeClr val="tx1"/>
                </a:solidFill>
              </a:rPr>
              <a:t>سیستم دارای فشار لازم به صورت دائم میباشد و افشانه های اتوماتیک در موقع حریق مسیر را برای پاشش باز می </a:t>
            </a:r>
            <a:r>
              <a:rPr lang="ar-SA" sz="2000" dirty="0" smtClean="0">
                <a:solidFill>
                  <a:schemeClr val="tx1"/>
                </a:solidFill>
              </a:rPr>
              <a:t>نماید.</a:t>
            </a:r>
            <a:endParaRPr lang="fa-IR" sz="2000" dirty="0" smtClean="0">
              <a:solidFill>
                <a:schemeClr val="tx1"/>
              </a:solidFill>
            </a:endParaRPr>
          </a:p>
          <a:p>
            <a:pPr marL="1371600" lvl="3" indent="0" algn="r">
              <a:buNone/>
            </a:pPr>
            <a:r>
              <a:rPr lang="fa-IR" sz="2000" dirty="0" smtClean="0">
                <a:solidFill>
                  <a:schemeClr val="tx1"/>
                </a:solidFill>
              </a:rPr>
              <a:t> </a:t>
            </a:r>
            <a:r>
              <a:rPr lang="ar-SA" sz="2000" dirty="0" smtClean="0">
                <a:solidFill>
                  <a:schemeClr val="tx1"/>
                </a:solidFill>
              </a:rPr>
              <a:t>در دهانه افشانه ها در این شبکه یک </a:t>
            </a:r>
            <a:r>
              <a:rPr lang="fa-IR" sz="2000" dirty="0" smtClean="0">
                <a:solidFill>
                  <a:schemeClr val="tx1"/>
                </a:solidFill>
              </a:rPr>
              <a:t>کپسول وجود دارد </a:t>
            </a:r>
            <a:r>
              <a:rPr lang="ar-SA" sz="2000" dirty="0" smtClean="0">
                <a:solidFill>
                  <a:schemeClr val="tx1"/>
                </a:solidFill>
              </a:rPr>
              <a:t>که هنگام بالا رفتن دما در اطراف آن </a:t>
            </a:r>
            <a:r>
              <a:rPr lang="fa-IR" sz="2000" dirty="0" smtClean="0">
                <a:solidFill>
                  <a:schemeClr val="tx1"/>
                </a:solidFill>
              </a:rPr>
              <a:t>می ترکد و باعث آزاد شدن مسیر جریان آب </a:t>
            </a:r>
          </a:p>
          <a:p>
            <a:pPr marL="1371600" lvl="3" indent="0" algn="r">
              <a:buNone/>
            </a:pPr>
            <a:r>
              <a:rPr lang="fa-IR" sz="2000" dirty="0" smtClean="0">
                <a:solidFill>
                  <a:schemeClr val="tx1"/>
                </a:solidFill>
              </a:rPr>
              <a:t>می شود.  </a:t>
            </a:r>
            <a:endParaRPr lang="ar-SA" sz="2000" dirty="0" smtClean="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4" name="Slide Number Placeholder 3"/>
          <p:cNvSpPr>
            <a:spLocks noGrp="1"/>
          </p:cNvSpPr>
          <p:nvPr>
            <p:ph type="sldNum" sz="quarter" idx="12"/>
          </p:nvPr>
        </p:nvSpPr>
        <p:spPr/>
        <p:txBody>
          <a:bodyPr/>
          <a:lstStyle/>
          <a:p>
            <a:fld id="{B24CD6E2-977C-457D-AE12-3D86D0ED57A7}" type="slidenum">
              <a:rPr lang="en-US" smtClean="0"/>
              <a:t>22</a:t>
            </a:fld>
            <a:endParaRPr lang="en-US"/>
          </a:p>
        </p:txBody>
      </p:sp>
    </p:spTree>
    <p:extLst>
      <p:ext uri="{BB962C8B-B14F-4D97-AF65-F5344CB8AC3E}">
        <p14:creationId xmlns:p14="http://schemas.microsoft.com/office/powerpoint/2010/main" val="72464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43" y="947910"/>
            <a:ext cx="9337182" cy="706964"/>
          </a:xfrm>
        </p:spPr>
        <p:txBody>
          <a:bodyPr/>
          <a:lstStyle/>
          <a:p>
            <a:pPr algn="ctr"/>
            <a:r>
              <a:rPr lang="fa-IR" b="1" dirty="0" smtClean="0">
                <a:solidFill>
                  <a:schemeClr val="bg1"/>
                </a:solidFill>
              </a:rPr>
              <a:t>دیزل ژنراتور</a:t>
            </a:r>
            <a:endParaRPr lang="en-US" b="1" dirty="0">
              <a:solidFill>
                <a:schemeClr val="bg1"/>
              </a:solidFill>
            </a:endParaRPr>
          </a:p>
        </p:txBody>
      </p:sp>
      <p:sp>
        <p:nvSpPr>
          <p:cNvPr id="3" name="Content Placeholder 2"/>
          <p:cNvSpPr>
            <a:spLocks noGrp="1"/>
          </p:cNvSpPr>
          <p:nvPr>
            <p:ph idx="1"/>
          </p:nvPr>
        </p:nvSpPr>
        <p:spPr>
          <a:xfrm>
            <a:off x="485251" y="2640171"/>
            <a:ext cx="11157249" cy="3521298"/>
          </a:xfrm>
        </p:spPr>
        <p:txBody>
          <a:bodyPr>
            <a:normAutofit/>
          </a:bodyPr>
          <a:lstStyle/>
          <a:p>
            <a:pPr marL="0" indent="0" algn="r">
              <a:buNone/>
            </a:pPr>
            <a:r>
              <a:rPr lang="fa-IR" sz="2000" dirty="0" smtClean="0">
                <a:solidFill>
                  <a:schemeClr val="tx1"/>
                </a:solidFill>
                <a:cs typeface="B Nazanin" panose="00000400000000000000" pitchFamily="2" charset="-78"/>
              </a:rPr>
              <a:t>دیزل ژنراتور استفاده شده در پروژه ماتیا رزیدنس جهت تامین برق بخش روشنایی مشاعات،بخش فن کوئل های واحدها ،یک خط پریز آشپزخانه ،به همراه روشنایی دیوارکوب ها وروشنایی دیوارکوب ها وروشنا یی بالای آیینه سرویس ها هنگام قطع برق بوسیله ی سوخت دیزل است .</a:t>
            </a:r>
            <a:endParaRPr lang="en-US" sz="2000" dirty="0" smtClean="0">
              <a:solidFill>
                <a:schemeClr val="tx1"/>
              </a:solidFill>
              <a:cs typeface="B Nazanin" panose="00000400000000000000" pitchFamily="2" charset="-7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7" name="Slide Number Placeholder 6"/>
          <p:cNvSpPr>
            <a:spLocks noGrp="1"/>
          </p:cNvSpPr>
          <p:nvPr>
            <p:ph type="sldNum" sz="quarter" idx="12"/>
          </p:nvPr>
        </p:nvSpPr>
        <p:spPr/>
        <p:txBody>
          <a:bodyPr/>
          <a:lstStyle/>
          <a:p>
            <a:fld id="{B24CD6E2-977C-457D-AE12-3D86D0ED57A7}" type="slidenum">
              <a:rPr lang="en-US" smtClean="0"/>
              <a:t>23</a:t>
            </a:fld>
            <a:endParaRPr lang="en-US"/>
          </a:p>
        </p:txBody>
      </p:sp>
    </p:spTree>
    <p:extLst>
      <p:ext uri="{BB962C8B-B14F-4D97-AF65-F5344CB8AC3E}">
        <p14:creationId xmlns:p14="http://schemas.microsoft.com/office/powerpoint/2010/main" val="95666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i="1" dirty="0" smtClean="0">
                <a:solidFill>
                  <a:schemeClr val="bg1"/>
                </a:solidFill>
                <a:effectLst>
                  <a:outerShdw blurRad="38100" dist="38100" dir="2700000" algn="tl">
                    <a:srgbClr val="000000">
                      <a:alpha val="43137"/>
                    </a:srgbClr>
                  </a:outerShdw>
                </a:effectLst>
              </a:rPr>
              <a:t>UPS</a:t>
            </a:r>
            <a:endParaRPr lang="en-US" sz="6000" b="1" i="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1064" y="2936383"/>
            <a:ext cx="10921285" cy="1223495"/>
          </a:xfrm>
        </p:spPr>
        <p:txBody>
          <a:bodyPr>
            <a:normAutofit/>
          </a:bodyPr>
          <a:lstStyle/>
          <a:p>
            <a:pPr algn="ctr"/>
            <a:r>
              <a:rPr lang="fa-IR" sz="2000" dirty="0" smtClean="0">
                <a:solidFill>
                  <a:schemeClr val="tx1"/>
                </a:solidFill>
                <a:effectLst>
                  <a:outerShdw blurRad="38100" dist="38100" dir="2700000" algn="tl">
                    <a:srgbClr val="000000">
                      <a:alpha val="43137"/>
                    </a:srgbClr>
                  </a:outerShdw>
                </a:effectLst>
              </a:rPr>
              <a:t>تغذیه سیستم های جریان ضعیف شامل دوربین ها،آیفون های تصویری،آنتن های ماهواره در هنگام قطع برق شهری</a:t>
            </a:r>
            <a:endParaRPr lang="en-US" sz="2000" dirty="0">
              <a:solidFill>
                <a:schemeClr val="tx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24</a:t>
            </a:fld>
            <a:endParaRPr lang="en-US"/>
          </a:p>
        </p:txBody>
      </p:sp>
    </p:spTree>
    <p:extLst>
      <p:ext uri="{BB962C8B-B14F-4D97-AF65-F5344CB8AC3E}">
        <p14:creationId xmlns:p14="http://schemas.microsoft.com/office/powerpoint/2010/main" val="2514932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bg1"/>
                </a:solidFill>
              </a:rPr>
              <a:t>سیستم آنتن</a:t>
            </a:r>
            <a:endParaRPr lang="en-US" b="1" dirty="0">
              <a:solidFill>
                <a:schemeClr val="bg1"/>
              </a:solidFill>
            </a:endParaRPr>
          </a:p>
        </p:txBody>
      </p:sp>
      <p:sp>
        <p:nvSpPr>
          <p:cNvPr id="3" name="Content Placeholder 2"/>
          <p:cNvSpPr>
            <a:spLocks noGrp="1"/>
          </p:cNvSpPr>
          <p:nvPr>
            <p:ph idx="1"/>
          </p:nvPr>
        </p:nvSpPr>
        <p:spPr/>
        <p:txBody>
          <a:bodyPr/>
          <a:lstStyle/>
          <a:p>
            <a:pPr algn="r"/>
            <a:r>
              <a:rPr lang="fa-IR" dirty="0" smtClean="0">
                <a:solidFill>
                  <a:schemeClr val="tx1"/>
                </a:solidFill>
                <a:cs typeface="B Nazanin" panose="00000400000000000000" pitchFamily="2" charset="-78"/>
              </a:rPr>
              <a:t>ساختمان اسپلیتر به گونه ای طراحی شده است که می تواند دیتا و صدا را از هم جدا کند واز این طریق مانع از تداخل وکاهش کیفیت دریافت صدا واطلاعات می شود.</a:t>
            </a:r>
          </a:p>
          <a:p>
            <a:pPr algn="r"/>
            <a:r>
              <a:rPr lang="fa-IR" dirty="0" smtClean="0">
                <a:solidFill>
                  <a:schemeClr val="tx1"/>
                </a:solidFill>
                <a:cs typeface="B Nazanin" panose="00000400000000000000" pitchFamily="2" charset="-78"/>
              </a:rPr>
              <a:t>این دستگاه دارای یک ورودی وخروجی می باشد که ورودی آن به خط تلفن و خروجی آن به گوشی تلفن و مودم متصل میشود که سبب می شود این مشکلات به صورت کامل بر طرف شود.</a:t>
            </a:r>
          </a:p>
          <a:p>
            <a:pPr algn="r"/>
            <a:r>
              <a:rPr lang="fa-IR" dirty="0" smtClean="0">
                <a:solidFill>
                  <a:schemeClr val="tx1"/>
                </a:solidFill>
                <a:cs typeface="B Nazanin" panose="00000400000000000000" pitchFamily="2" charset="-78"/>
              </a:rPr>
              <a:t>سیستم آنتن پروژه به نحوی طراحی گردیده که علاوه بر توان دریافت شبکه های ماهواره ای توسط دیش های نصب شده بر روی بام کانال های داخلی نیز توسط دیش های مذکور دریافت گردیده و پس از آنالوگ نمودن کانال های مذکور در دستگاه یو اف ا سیگنال های مذکور بر روی بستر کابل های ماهواره ای به داخل واحدها ارسال میگردد.وهر پریز آنتن علاوه بر ارائه کانال های ماهواره ای بر روی خروجی دارای قابلیت ارائه به کانال داخلی بر روی خروجی تی وی می باشد.</a:t>
            </a:r>
            <a:endParaRPr lang="fa-IR" dirty="0">
              <a:solidFill>
                <a:schemeClr val="tx1"/>
              </a:solidFill>
              <a:cs typeface="B Nazanin" panose="00000400000000000000" pitchFamily="2" charset="-78"/>
            </a:endParaRPr>
          </a:p>
          <a:p>
            <a:pPr algn="r"/>
            <a:r>
              <a:rPr lang="fa-IR" dirty="0" smtClean="0">
                <a:solidFill>
                  <a:schemeClr val="tx1"/>
                </a:solidFill>
                <a:cs typeface="B Nazanin" panose="00000400000000000000" pitchFamily="2" charset="-78"/>
              </a:rPr>
              <a:t>ضمناً هر واحد مسکونی دارای 2خط ورودی سیستم آنتن می باشد که به دو دستگاه اسپلیتر در داخل باکس  جریان ضعیف واحد متصل بوده و توسط اسپلیتر به پریزهای داخل واحد متصل میگردد.</a:t>
            </a:r>
          </a:p>
        </p:txBody>
      </p:sp>
      <p:sp>
        <p:nvSpPr>
          <p:cNvPr id="6" name="Slide Number Placeholder 5"/>
          <p:cNvSpPr>
            <a:spLocks noGrp="1"/>
          </p:cNvSpPr>
          <p:nvPr>
            <p:ph type="sldNum" sz="quarter" idx="12"/>
          </p:nvPr>
        </p:nvSpPr>
        <p:spPr/>
        <p:txBody>
          <a:bodyPr/>
          <a:lstStyle/>
          <a:p>
            <a:fld id="{B24CD6E2-977C-457D-AE12-3D86D0ED57A7}" type="slidenum">
              <a:rPr lang="en-US" smtClean="0"/>
              <a:t>25</a:t>
            </a:fld>
            <a:endParaRPr lang="en-US"/>
          </a:p>
        </p:txBody>
      </p:sp>
    </p:spTree>
    <p:extLst>
      <p:ext uri="{BB962C8B-B14F-4D97-AF65-F5344CB8AC3E}">
        <p14:creationId xmlns:p14="http://schemas.microsoft.com/office/powerpoint/2010/main" val="499066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5" y="929840"/>
            <a:ext cx="4597758" cy="654261"/>
          </a:xfrm>
        </p:spPr>
        <p:txBody>
          <a:bodyPr/>
          <a:lstStyle/>
          <a:p>
            <a:pPr algn="r"/>
            <a:r>
              <a:rPr lang="fa-IR" dirty="0" smtClean="0">
                <a:solidFill>
                  <a:schemeClr val="bg1"/>
                </a:solidFill>
                <a:cs typeface="B Nazanin" panose="00000400000000000000" pitchFamily="2" charset="-78"/>
              </a:rPr>
              <a:t>فضای استخر و باشگاه ورزشی</a:t>
            </a: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90152" y="2730321"/>
            <a:ext cx="11861441" cy="3631841"/>
          </a:xfrm>
        </p:spPr>
        <p:txBody>
          <a:bodyPr/>
          <a:lstStyle/>
          <a:p>
            <a:pPr marL="0" indent="0" algn="r">
              <a:buNone/>
            </a:pPr>
            <a:r>
              <a:rPr lang="fa-IR" sz="1700" b="1" dirty="0" smtClean="0">
                <a:solidFill>
                  <a:schemeClr val="tx1"/>
                </a:solidFill>
                <a:cs typeface="B Nazanin" panose="00000400000000000000" pitchFamily="2" charset="-78"/>
              </a:rPr>
              <a:t>در مجتمع ماتیا رزیدنس فضایی حدود 740 متر مربع جهت  استخر ،سونا،جکوزی و سالن ماساژ برای ساکنین تعبیه شده است که در طبقه 4- قرار دارد.</a:t>
            </a:r>
            <a:r>
              <a:rPr lang="fa-IR" b="1" dirty="0" smtClean="0">
                <a:solidFill>
                  <a:schemeClr val="tx1"/>
                </a:solidFill>
                <a:cs typeface="B Nazanin" panose="00000400000000000000" pitchFamily="2" charset="-78"/>
              </a:rPr>
              <a:t> </a:t>
            </a:r>
            <a:endParaRPr lang="en-US" b="1" dirty="0" smtClean="0">
              <a:solidFill>
                <a:schemeClr val="tx1"/>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166806"/>
            <a:ext cx="763034" cy="7630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333398"/>
            <a:ext cx="1862589" cy="1693276"/>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26</a:t>
            </a:fld>
            <a:endParaRPr lang="en-US"/>
          </a:p>
        </p:txBody>
      </p:sp>
    </p:spTree>
    <p:extLst>
      <p:ext uri="{BB962C8B-B14F-4D97-AF65-F5344CB8AC3E}">
        <p14:creationId xmlns:p14="http://schemas.microsoft.com/office/powerpoint/2010/main" val="39705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29839"/>
            <a:ext cx="8954961" cy="750793"/>
          </a:xfrm>
        </p:spPr>
        <p:txBody>
          <a:bodyPr/>
          <a:lstStyle/>
          <a:p>
            <a:pPr algn="ctr"/>
            <a:r>
              <a:rPr lang="fa-IR" dirty="0" smtClean="0">
                <a:solidFill>
                  <a:schemeClr val="bg1"/>
                </a:solidFill>
                <a:cs typeface="B Nazanin" panose="00000400000000000000" pitchFamily="2" charset="-78"/>
              </a:rPr>
              <a:t>گود نور</a:t>
            </a: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a:buNone/>
            </a:pPr>
            <a:r>
              <a:rPr lang="fa-IR" dirty="0" smtClean="0"/>
              <a:t>در این پروژه دور تا دور ساختمان فضایی با عرض یک ونیم متر از طبقه -4 تا همکف با نام گود نور ایجاد شده جهت ایجاد نورطبیعی  و هوای مطبوع در فضای پارکینگ ها.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27</a:t>
            </a:fld>
            <a:endParaRPr lang="en-US"/>
          </a:p>
        </p:txBody>
      </p:sp>
    </p:spTree>
    <p:extLst>
      <p:ext uri="{BB962C8B-B14F-4D97-AF65-F5344CB8AC3E}">
        <p14:creationId xmlns:p14="http://schemas.microsoft.com/office/powerpoint/2010/main" val="2903394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67" y="973668"/>
            <a:ext cx="8761413" cy="706964"/>
          </a:xfrm>
        </p:spPr>
        <p:txBody>
          <a:bodyPr/>
          <a:lstStyle/>
          <a:p>
            <a:pPr algn="ctr"/>
            <a:r>
              <a:rPr lang="fa-IR" b="1" dirty="0" smtClean="0">
                <a:solidFill>
                  <a:schemeClr val="bg1"/>
                </a:solidFill>
                <a:cs typeface="B Nazanin" panose="00000400000000000000" pitchFamily="2" charset="-78"/>
              </a:rPr>
              <a:t>دسترسی های سواره</a:t>
            </a:r>
            <a:endParaRPr lang="en-US" b="1" dirty="0">
              <a:solidFill>
                <a:schemeClr val="bg1"/>
              </a:solidFill>
              <a:cs typeface="B Nazanin" panose="00000400000000000000" pitchFamily="2" charset="-78"/>
            </a:endParaRPr>
          </a:p>
        </p:txBody>
      </p:sp>
      <p:sp>
        <p:nvSpPr>
          <p:cNvPr id="3" name="Content Placeholder 2"/>
          <p:cNvSpPr>
            <a:spLocks noGrp="1"/>
          </p:cNvSpPr>
          <p:nvPr>
            <p:ph idx="1"/>
          </p:nvPr>
        </p:nvSpPr>
        <p:spPr>
          <a:xfrm>
            <a:off x="384314" y="2298735"/>
            <a:ext cx="11554402" cy="4265700"/>
          </a:xfrm>
        </p:spPr>
        <p:txBody>
          <a:bodyPr>
            <a:normAutofit/>
          </a:bodyPr>
          <a:lstStyle/>
          <a:p>
            <a:pPr marL="0" indent="0" algn="r">
              <a:buNone/>
            </a:pPr>
            <a:r>
              <a:rPr lang="fa-IR" b="1" dirty="0" smtClean="0">
                <a:solidFill>
                  <a:schemeClr val="tx1"/>
                </a:solidFill>
                <a:cs typeface="B Nazanin" panose="00000400000000000000" pitchFamily="2" charset="-78"/>
              </a:rPr>
              <a:t>نشانه گذاری دسترسی های پارکینگ های مجتمـع ماتیا رزیدنس</a:t>
            </a:r>
            <a:endParaRPr lang="en-US" b="1" dirty="0">
              <a:solidFill>
                <a:schemeClr val="tx1"/>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325" y="2298734"/>
            <a:ext cx="3078050" cy="3612608"/>
          </a:xfrm>
          <a:prstGeom prst="rect">
            <a:avLst/>
          </a:prstGeom>
        </p:spPr>
      </p:pic>
      <p:cxnSp>
        <p:nvCxnSpPr>
          <p:cNvPr id="7" name="Elbow Connector 6"/>
          <p:cNvCxnSpPr/>
          <p:nvPr/>
        </p:nvCxnSpPr>
        <p:spPr>
          <a:xfrm>
            <a:off x="5938177" y="5081500"/>
            <a:ext cx="1066751" cy="355651"/>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5849473" y="4125433"/>
            <a:ext cx="940158" cy="316540"/>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cxnSpLocks/>
          </p:cNvCxnSpPr>
          <p:nvPr/>
        </p:nvCxnSpPr>
        <p:spPr>
          <a:xfrm rot="10800000" flipV="1">
            <a:off x="2910669" y="5239042"/>
            <a:ext cx="736522" cy="247357"/>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a:off x="3730147" y="5480115"/>
            <a:ext cx="807050" cy="581080"/>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789631" y="3967162"/>
            <a:ext cx="1377339" cy="34777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ln w="0"/>
                <a:solidFill>
                  <a:schemeClr val="tx1"/>
                </a:solidFill>
              </a:rPr>
              <a:t>پارکینگ (1-)</a:t>
            </a:r>
            <a:endParaRPr lang="en-US" b="1" dirty="0">
              <a:ln w="0"/>
              <a:solidFill>
                <a:schemeClr val="tx1"/>
              </a:solidFill>
            </a:endParaRPr>
          </a:p>
        </p:txBody>
      </p:sp>
      <p:sp>
        <p:nvSpPr>
          <p:cNvPr id="24" name="Rectangle 23"/>
          <p:cNvSpPr/>
          <p:nvPr/>
        </p:nvSpPr>
        <p:spPr>
          <a:xfrm>
            <a:off x="7028587" y="5259325"/>
            <a:ext cx="1301221" cy="35006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ln w="0"/>
                <a:solidFill>
                  <a:schemeClr val="tx1"/>
                </a:solidFill>
              </a:rPr>
              <a:t>پارکینگ </a:t>
            </a:r>
            <a:r>
              <a:rPr lang="fa-IR" b="1" dirty="0" smtClean="0">
                <a:ln w="0"/>
                <a:solidFill>
                  <a:schemeClr val="tx1"/>
                </a:solidFill>
              </a:rPr>
              <a:t>(2-</a:t>
            </a:r>
            <a:r>
              <a:rPr lang="fa-IR" b="1" dirty="0">
                <a:ln w="0"/>
                <a:solidFill>
                  <a:schemeClr val="tx1"/>
                </a:solidFill>
              </a:rPr>
              <a:t>)</a:t>
            </a:r>
            <a:endParaRPr lang="en-US" b="1" dirty="0">
              <a:ln w="0"/>
              <a:solidFill>
                <a:schemeClr val="tx1"/>
              </a:solidFill>
            </a:endParaRPr>
          </a:p>
        </p:txBody>
      </p:sp>
      <p:sp>
        <p:nvSpPr>
          <p:cNvPr id="25" name="Rectangle 24"/>
          <p:cNvSpPr/>
          <p:nvPr/>
        </p:nvSpPr>
        <p:spPr>
          <a:xfrm>
            <a:off x="1539267" y="5259325"/>
            <a:ext cx="1371401" cy="3555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ln w="0"/>
                <a:solidFill>
                  <a:schemeClr val="tx1"/>
                </a:solidFill>
              </a:rPr>
              <a:t>پارکینگ (1-</a:t>
            </a:r>
            <a:r>
              <a:rPr lang="fa-IR" b="1" dirty="0">
                <a:ln w="0"/>
                <a:solidFill>
                  <a:schemeClr val="tx1"/>
                </a:solidFill>
              </a:rPr>
              <a:t>)</a:t>
            </a:r>
            <a:endParaRPr lang="en-US" b="1" dirty="0">
              <a:ln w="0"/>
              <a:solidFill>
                <a:schemeClr val="tx1"/>
              </a:solidFill>
            </a:endParaRPr>
          </a:p>
        </p:txBody>
      </p:sp>
      <p:sp>
        <p:nvSpPr>
          <p:cNvPr id="30" name="Rectangle 29"/>
          <p:cNvSpPr/>
          <p:nvPr/>
        </p:nvSpPr>
        <p:spPr>
          <a:xfrm>
            <a:off x="2818356" y="6203709"/>
            <a:ext cx="1316322" cy="346130"/>
          </a:xfrm>
          <a:prstGeom prst="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ln w="0"/>
                <a:solidFill>
                  <a:schemeClr val="tx1"/>
                </a:solidFill>
              </a:rPr>
              <a:t>پارکینگ </a:t>
            </a:r>
            <a:r>
              <a:rPr lang="fa-IR" b="1" dirty="0" smtClean="0">
                <a:ln w="0"/>
                <a:solidFill>
                  <a:schemeClr val="tx1"/>
                </a:solidFill>
              </a:rPr>
              <a:t>(2-</a:t>
            </a:r>
            <a:r>
              <a:rPr lang="fa-IR" b="1" dirty="0">
                <a:ln w="0"/>
                <a:solidFill>
                  <a:schemeClr val="tx1"/>
                </a:solidFill>
              </a:rPr>
              <a:t>)</a:t>
            </a:r>
            <a:endParaRPr lang="en-US" b="1" dirty="0">
              <a:ln w="0"/>
              <a:solidFill>
                <a:schemeClr val="tx1"/>
              </a:solidFill>
            </a:endParaRPr>
          </a:p>
        </p:txBody>
      </p:sp>
      <p:cxnSp>
        <p:nvCxnSpPr>
          <p:cNvPr id="34" name="Elbow Connector 33"/>
          <p:cNvCxnSpPr/>
          <p:nvPr/>
        </p:nvCxnSpPr>
        <p:spPr>
          <a:xfrm rot="16200000" flipH="1">
            <a:off x="5125928" y="5503427"/>
            <a:ext cx="807053" cy="534456"/>
          </a:xfrm>
          <a:prstGeom prst="bentConnector3">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925141" y="6189114"/>
            <a:ext cx="1864490" cy="360725"/>
          </a:xfrm>
          <a:prstGeom prst="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ln w="0"/>
                <a:solidFill>
                  <a:schemeClr val="tx1"/>
                </a:solidFill>
              </a:rPr>
              <a:t>پارکینگ(4-)(3-)</a:t>
            </a:r>
            <a:endParaRPr lang="en-US" b="1" dirty="0">
              <a:ln w="0"/>
              <a:solidFill>
                <a:schemeClr val="tx1"/>
              </a:solidFill>
            </a:endParaRP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28</a:t>
            </a:fld>
            <a:endParaRPr lang="en-US"/>
          </a:p>
        </p:txBody>
      </p:sp>
    </p:spTree>
    <p:extLst>
      <p:ext uri="{BB962C8B-B14F-4D97-AF65-F5344CB8AC3E}">
        <p14:creationId xmlns:p14="http://schemas.microsoft.com/office/powerpoint/2010/main" val="1794141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سیکل چیلر جذبی"/>
          <p:cNvPicPr>
            <a:picLocks noChangeAspect="1" noChangeArrowheads="1"/>
          </p:cNvPicPr>
          <p:nvPr/>
        </p:nvPicPr>
        <p:blipFill rotWithShape="1">
          <a:blip r:embed="rId3">
            <a:extLst>
              <a:ext uri="{28A0092B-C50C-407E-A947-70E740481C1C}">
                <a14:useLocalDpi xmlns:a14="http://schemas.microsoft.com/office/drawing/2010/main" val="0"/>
              </a:ext>
            </a:extLst>
          </a:blip>
          <a:srcRect l="3578" t="3241" r="3957" b="3632"/>
          <a:stretch/>
        </p:blipFill>
        <p:spPr bwMode="auto">
          <a:xfrm>
            <a:off x="502703" y="3685489"/>
            <a:ext cx="3621104" cy="303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44981" y="812417"/>
            <a:ext cx="8597312" cy="694248"/>
          </a:xfrm>
        </p:spPr>
        <p:txBody>
          <a:bodyPr/>
          <a:lstStyle/>
          <a:p>
            <a:pPr algn="ctr"/>
            <a:r>
              <a:rPr lang="fa-IR" dirty="0" smtClean="0"/>
              <a:t>چیلر</a:t>
            </a:r>
            <a:endParaRPr lang="en-US" dirty="0"/>
          </a:p>
        </p:txBody>
      </p:sp>
      <p:sp>
        <p:nvSpPr>
          <p:cNvPr id="3" name="Content Placeholder 2"/>
          <p:cNvSpPr>
            <a:spLocks noGrp="1"/>
          </p:cNvSpPr>
          <p:nvPr>
            <p:ph idx="1"/>
          </p:nvPr>
        </p:nvSpPr>
        <p:spPr>
          <a:xfrm>
            <a:off x="2163650" y="2588654"/>
            <a:ext cx="9581882" cy="4750446"/>
          </a:xfrm>
        </p:spPr>
        <p:txBody>
          <a:bodyPr/>
          <a:lstStyle/>
          <a:p>
            <a:pPr marL="0" indent="0" algn="r">
              <a:buNone/>
            </a:pPr>
            <a:r>
              <a:rPr lang="fa-IR" sz="1600" b="1" dirty="0" smtClean="0">
                <a:solidFill>
                  <a:schemeClr val="tx1"/>
                </a:solidFill>
                <a:cs typeface="B Nazanin" panose="00000400000000000000" pitchFamily="2" charset="-78"/>
              </a:rPr>
              <a:t>       در این پروژه دو دستگاه چیلر با برند سامجونگ که از نوع جذبی می باشداستفاده شده است</a:t>
            </a:r>
            <a:r>
              <a:rPr lang="fa-IR" sz="1600" b="1" dirty="0">
                <a:solidFill>
                  <a:schemeClr val="tx1"/>
                </a:solidFill>
                <a:cs typeface="B Nazanin" panose="00000400000000000000" pitchFamily="2" charset="-78"/>
              </a:rPr>
              <a:t>. چیلر جذبی شعله مستقیم</a:t>
            </a:r>
            <a:r>
              <a:rPr lang="fa-IR" sz="1600" b="1" dirty="0" smtClean="0">
                <a:solidFill>
                  <a:schemeClr val="tx1"/>
                </a:solidFill>
                <a:cs typeface="B Nazanin" panose="00000400000000000000" pitchFamily="2" charset="-78"/>
              </a:rPr>
              <a:t>.</a:t>
            </a:r>
          </a:p>
          <a:p>
            <a:pPr marL="0" indent="0" algn="r">
              <a:buNone/>
            </a:pPr>
            <a:r>
              <a:rPr lang="fa-IR" sz="1600" b="1" dirty="0" smtClean="0">
                <a:solidFill>
                  <a:schemeClr val="tx1"/>
                </a:solidFill>
                <a:cs typeface="B Nazanin" panose="00000400000000000000" pitchFamily="2" charset="-78"/>
              </a:rPr>
              <a:t>       که هر کدام 500تن-تبرید می باشد .</a:t>
            </a:r>
            <a:endParaRPr lang="fa-IR" sz="1600" b="1" dirty="0">
              <a:solidFill>
                <a:schemeClr val="tx1"/>
              </a:solidFill>
              <a:cs typeface="B Nazanin" panose="00000400000000000000" pitchFamily="2" charset="-78"/>
            </a:endParaRPr>
          </a:p>
          <a:p>
            <a:pPr marL="0" indent="0" algn="r">
              <a:buNone/>
            </a:pPr>
            <a:r>
              <a:rPr lang="fa-IR" sz="1600" b="1" dirty="0" smtClean="0">
                <a:solidFill>
                  <a:schemeClr val="tx1"/>
                </a:solidFill>
                <a:cs typeface="B Nazanin" panose="00000400000000000000" pitchFamily="2" charset="-78"/>
              </a:rPr>
              <a:t>        </a:t>
            </a:r>
            <a:r>
              <a:rPr lang="ar-SA" sz="1600" b="1" dirty="0" smtClean="0">
                <a:solidFill>
                  <a:schemeClr val="tx1"/>
                </a:solidFill>
                <a:cs typeface="B Nazanin" panose="00000400000000000000" pitchFamily="2" charset="-78"/>
              </a:rPr>
              <a:t>چیلر </a:t>
            </a:r>
            <a:r>
              <a:rPr lang="ar-SA" sz="1600" b="1" dirty="0">
                <a:solidFill>
                  <a:schemeClr val="tx1"/>
                </a:solidFill>
                <a:cs typeface="B Nazanin" panose="00000400000000000000" pitchFamily="2" charset="-78"/>
              </a:rPr>
              <a:t>های جذبی یکی از انواع وسایل تولید سرما هستند. این نوع از چیلر ها با استفاده از آب مقطر و </a:t>
            </a:r>
            <a:r>
              <a:rPr lang="fa-IR" sz="1600" b="1" u="sng" dirty="0" smtClean="0">
                <a:solidFill>
                  <a:schemeClr val="tx1"/>
                </a:solidFill>
                <a:cs typeface="B Nazanin" panose="00000400000000000000" pitchFamily="2" charset="-78"/>
              </a:rPr>
              <a:t>نیترون</a:t>
            </a:r>
            <a:r>
              <a:rPr lang="ar-SA" sz="1600" b="1" u="sng" dirty="0" smtClean="0">
                <a:solidFill>
                  <a:schemeClr val="tx1"/>
                </a:solidFill>
                <a:cs typeface="B Nazanin" panose="00000400000000000000" pitchFamily="2" charset="-78"/>
                <a:hlinkClick r:id="rId4"/>
              </a:rPr>
              <a:t> </a:t>
            </a:r>
            <a:r>
              <a:rPr lang="ar-SA" sz="1600" b="1" dirty="0">
                <a:solidFill>
                  <a:schemeClr val="tx1"/>
                </a:solidFill>
                <a:cs typeface="B Nazanin" panose="00000400000000000000" pitchFamily="2" charset="-78"/>
              </a:rPr>
              <a:t>بروماید عمل می نمایند</a:t>
            </a:r>
            <a:r>
              <a:rPr lang="ar-SA" sz="1600" b="1" dirty="0" smtClean="0">
                <a:solidFill>
                  <a:schemeClr val="tx1"/>
                </a:solidFill>
                <a:cs typeface="B Nazanin" panose="00000400000000000000" pitchFamily="2" charset="-78"/>
              </a:rPr>
              <a:t>.</a:t>
            </a:r>
            <a:endParaRPr lang="en-US" sz="1600" b="1" dirty="0" smtClean="0">
              <a:solidFill>
                <a:schemeClr val="tx1"/>
              </a:solidFill>
              <a:cs typeface="B Nazanin" panose="00000400000000000000" pitchFamily="2" charset="-78"/>
            </a:endParaRPr>
          </a:p>
          <a:p>
            <a:pPr algn="r" rtl="1"/>
            <a:r>
              <a:rPr lang="ar-SA" sz="1600" b="1" dirty="0">
                <a:solidFill>
                  <a:schemeClr val="tx1"/>
                </a:solidFill>
                <a:cs typeface="B Nazanin" panose="00000400000000000000" pitchFamily="2" charset="-78"/>
              </a:rPr>
              <a:t>خروجی سیستم های چیلر جذبی، آب خنک در درجه حرارتی در حدود 5 تا 10 درجه سانتی گراد می باشد.  </a:t>
            </a:r>
            <a:endParaRPr lang="en-US" sz="1600" b="1" dirty="0">
              <a:solidFill>
                <a:schemeClr val="tx1"/>
              </a:solidFill>
              <a:cs typeface="B Nazanin" panose="00000400000000000000" pitchFamily="2" charset="-78"/>
            </a:endParaRPr>
          </a:p>
          <a:p>
            <a:pPr algn="r" rtl="1"/>
            <a:r>
              <a:rPr lang="ar-SA" sz="1600" b="1" dirty="0">
                <a:solidFill>
                  <a:schemeClr val="tx1"/>
                </a:solidFill>
                <a:cs typeface="B Nazanin" panose="00000400000000000000" pitchFamily="2" charset="-78"/>
              </a:rPr>
              <a:t>از این آب می توان برای سرمایش محیط استفاده کرد. </a:t>
            </a:r>
            <a:endParaRPr lang="fa-IR" sz="1600" b="1" dirty="0" smtClean="0">
              <a:solidFill>
                <a:schemeClr val="tx1"/>
              </a:solidFill>
              <a:cs typeface="B Nazanin" panose="00000400000000000000" pitchFamily="2" charset="-78"/>
            </a:endParaRPr>
          </a:p>
          <a:p>
            <a:pPr marL="0" indent="0" algn="r" rtl="1">
              <a:buNone/>
            </a:pPr>
            <a:endParaRPr lang="fa-IR" sz="1600" b="1" dirty="0" smtClean="0">
              <a:solidFill>
                <a:schemeClr val="tx1"/>
              </a:solidFill>
              <a:cs typeface="B Nazanin" panose="00000400000000000000" pitchFamily="2" charset="-78"/>
            </a:endParaRPr>
          </a:p>
          <a:p>
            <a:pPr marL="0" indent="0" algn="r" rtl="1">
              <a:buNone/>
            </a:pPr>
            <a:endParaRPr lang="fa-IR" sz="1600" b="1" dirty="0" smtClean="0">
              <a:solidFill>
                <a:schemeClr val="tx1"/>
              </a:solidFill>
              <a:cs typeface="B Nazanin" panose="00000400000000000000" pitchFamily="2" charset="-78"/>
            </a:endParaRPr>
          </a:p>
          <a:p>
            <a:pPr marL="0" indent="0" algn="r" rtl="1">
              <a:buNone/>
            </a:pPr>
            <a:endParaRPr lang="fa-IR" sz="1600" b="1" dirty="0" smtClean="0">
              <a:solidFill>
                <a:schemeClr val="tx1"/>
              </a:solidFill>
              <a:cs typeface="B Nazanin" panose="00000400000000000000" pitchFamily="2" charset="-78"/>
            </a:endParaRPr>
          </a:p>
          <a:p>
            <a:pPr marL="0" indent="0" algn="r" rtl="1">
              <a:buNone/>
            </a:pPr>
            <a:endParaRPr lang="fa-IR" sz="1600" b="1" dirty="0" smtClean="0">
              <a:solidFill>
                <a:schemeClr val="tx1"/>
              </a:solidFill>
              <a:cs typeface="B Nazanin" panose="00000400000000000000" pitchFamily="2" charset="-78"/>
            </a:endParaRPr>
          </a:p>
          <a:p>
            <a:pPr algn="r" rtl="1"/>
            <a:endParaRPr lang="fa-IR" sz="1600" b="1" dirty="0" smtClean="0">
              <a:solidFill>
                <a:schemeClr val="tx1"/>
              </a:solidFill>
              <a:cs typeface="B Nazanin" panose="00000400000000000000" pitchFamily="2" charset="-78"/>
            </a:endParaRPr>
          </a:p>
          <a:p>
            <a:pPr algn="r" rtl="1"/>
            <a:endParaRPr lang="en-US" sz="1600" b="1" dirty="0" smtClean="0">
              <a:solidFill>
                <a:schemeClr val="tx1"/>
              </a:solidFill>
              <a:cs typeface="B Nazanin" panose="00000400000000000000" pitchFamily="2" charset="-78"/>
            </a:endParaRPr>
          </a:p>
          <a:p>
            <a:pPr algn="r" rtl="1"/>
            <a:endParaRPr lang="en-US" sz="1600" b="1" dirty="0">
              <a:solidFill>
                <a:schemeClr val="tx1"/>
              </a:solidFill>
              <a:cs typeface="B Nazanin" panose="00000400000000000000" pitchFamily="2" charset="-78"/>
            </a:endParaRPr>
          </a:p>
          <a:p>
            <a:pPr marL="0" indent="0" algn="r">
              <a:buNone/>
            </a:pPr>
            <a:endParaRPr lang="en-US" b="1" dirty="0">
              <a:solidFill>
                <a:schemeClr val="tx1"/>
              </a:solidFill>
              <a:cs typeface="B Nazanin" panose="00000400000000000000" pitchFamily="2" charset="-78"/>
            </a:endParaRPr>
          </a:p>
          <a:p>
            <a:pPr marL="0" indent="0" algn="r">
              <a:buNone/>
            </a:pPr>
            <a:endParaRPr lang="en-US" b="1" dirty="0">
              <a:solidFill>
                <a:schemeClr val="tx1"/>
              </a:solidFill>
              <a:cs typeface="B Nazanin" panose="00000400000000000000" pitchFamily="2" charset="-78"/>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29</a:t>
            </a:fld>
            <a:endParaRPr lang="en-US"/>
          </a:p>
        </p:txBody>
      </p:sp>
    </p:spTree>
    <p:extLst>
      <p:ext uri="{BB962C8B-B14F-4D97-AF65-F5344CB8AC3E}">
        <p14:creationId xmlns:p14="http://schemas.microsoft.com/office/powerpoint/2010/main" val="183925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923" y="1308518"/>
            <a:ext cx="8761413" cy="706964"/>
          </a:xfrm>
        </p:spPr>
        <p:txBody>
          <a:bodyPr/>
          <a:lstStyle/>
          <a:p>
            <a:pPr algn="ctr"/>
            <a:r>
              <a:rPr lang="ar-SA" b="1" dirty="0">
                <a:solidFill>
                  <a:schemeClr val="bg1"/>
                </a:solidFill>
                <a:effectLst>
                  <a:outerShdw blurRad="38100" dist="19050" dir="2700000" algn="tl">
                    <a:schemeClr val="dk1">
                      <a:alpha val="40000"/>
                    </a:schemeClr>
                  </a:outerShdw>
                </a:effectLst>
                <a:cs typeface="B Nazanin" panose="00000400000000000000" pitchFamily="2" charset="-78"/>
              </a:rPr>
              <a:t>بوستر </a:t>
            </a:r>
            <a:r>
              <a:rPr lang="ar-SA" b="1" dirty="0" smtClean="0">
                <a:solidFill>
                  <a:schemeClr val="bg1"/>
                </a:solidFill>
                <a:effectLst>
                  <a:outerShdw blurRad="38100" dist="19050" dir="2700000" algn="tl">
                    <a:schemeClr val="dk1">
                      <a:alpha val="40000"/>
                    </a:schemeClr>
                  </a:outerShdw>
                </a:effectLst>
                <a:cs typeface="B Nazanin" panose="00000400000000000000" pitchFamily="2" charset="-78"/>
              </a:rPr>
              <a:t>پمپ</a:t>
            </a:r>
            <a:r>
              <a:rPr lang="en-US" b="1" dirty="0">
                <a:solidFill>
                  <a:schemeClr val="bg1"/>
                </a:solidFill>
              </a:rPr>
              <a:t/>
            </a:r>
            <a:br>
              <a:rPr lang="en-US" b="1"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154546" y="2786093"/>
            <a:ext cx="11423561" cy="3691980"/>
          </a:xfrm>
        </p:spPr>
        <p:style>
          <a:lnRef idx="0">
            <a:scrgbClr r="0" g="0" b="0"/>
          </a:lnRef>
          <a:fillRef idx="1002">
            <a:schemeClr val="lt2"/>
          </a:fillRef>
          <a:effectRef idx="0">
            <a:scrgbClr r="0" g="0" b="0"/>
          </a:effectRef>
          <a:fontRef idx="major"/>
        </p:style>
        <p:txBody>
          <a:bodyPr>
            <a:normAutofit/>
          </a:bodyPr>
          <a:lstStyle/>
          <a:p>
            <a:pPr algn="r" rtl="1"/>
            <a:r>
              <a:rPr lang="ar-SA" sz="2000" b="1" dirty="0" smtClean="0">
                <a:solidFill>
                  <a:schemeClr val="tx1"/>
                </a:solidFill>
                <a:cs typeface="B Nazanin" panose="00000400000000000000" pitchFamily="2" charset="-78"/>
              </a:rPr>
              <a:t>وظيفه </a:t>
            </a:r>
            <a:r>
              <a:rPr lang="ar-SA" sz="2000" b="1" dirty="0">
                <a:solidFill>
                  <a:schemeClr val="tx1"/>
                </a:solidFill>
                <a:cs typeface="B Nazanin" panose="00000400000000000000" pitchFamily="2" charset="-78"/>
              </a:rPr>
              <a:t>بوسترپمپ ثابت نگه داشتن فشار لازم براي </a:t>
            </a:r>
            <a:r>
              <a:rPr lang="ar-SA" sz="2000" b="1" dirty="0" smtClean="0">
                <a:solidFill>
                  <a:schemeClr val="tx1"/>
                </a:solidFill>
                <a:cs typeface="B Nazanin" panose="00000400000000000000" pitchFamily="2" charset="-78"/>
              </a:rPr>
              <a:t>تامين</a:t>
            </a:r>
            <a:r>
              <a:rPr lang="fa-IR" sz="2000" b="1" dirty="0" smtClean="0">
                <a:solidFill>
                  <a:schemeClr val="tx1"/>
                </a:solidFill>
                <a:cs typeface="B Nazanin" panose="00000400000000000000" pitchFamily="2" charset="-78"/>
              </a:rPr>
              <a:t> فشار و دبی آب مصرفی شبکه</a:t>
            </a:r>
            <a:r>
              <a:rPr lang="ar-SA" sz="2000" b="1" dirty="0" smtClean="0">
                <a:solidFill>
                  <a:schemeClr val="tx1"/>
                </a:solidFill>
                <a:cs typeface="B Nazanin" panose="00000400000000000000" pitchFamily="2" charset="-78"/>
              </a:rPr>
              <a:t> با </a:t>
            </a:r>
            <a:r>
              <a:rPr lang="ar-SA" sz="2000" b="1" dirty="0">
                <a:solidFill>
                  <a:schemeClr val="tx1"/>
                </a:solidFill>
                <a:cs typeface="B Nazanin" panose="00000400000000000000" pitchFamily="2" charset="-78"/>
              </a:rPr>
              <a:t>توجه به الگوي متغیر مصرف مي </a:t>
            </a:r>
            <a:r>
              <a:rPr lang="ar-SA" sz="2000" b="1" dirty="0" smtClean="0">
                <a:solidFill>
                  <a:schemeClr val="tx1"/>
                </a:solidFill>
                <a:cs typeface="B Nazanin" panose="00000400000000000000" pitchFamily="2" charset="-78"/>
              </a:rPr>
              <a:t>باشد</a:t>
            </a:r>
            <a:r>
              <a:rPr lang="fa-IR" sz="2000" b="1" dirty="0" smtClean="0">
                <a:solidFill>
                  <a:schemeClr val="tx1"/>
                </a:solidFill>
                <a:cs typeface="B Nazanin" panose="00000400000000000000" pitchFamily="2" charset="-78"/>
              </a:rPr>
              <a:t>.</a:t>
            </a:r>
          </a:p>
          <a:p>
            <a:pPr algn="r" rtl="1"/>
            <a:r>
              <a:rPr lang="ar-SA" sz="2000" b="1" dirty="0" smtClean="0">
                <a:solidFill>
                  <a:schemeClr val="tx1"/>
                </a:solidFill>
                <a:cs typeface="B Nazanin" panose="00000400000000000000" pitchFamily="2" charset="-78"/>
              </a:rPr>
              <a:t>از اين</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 روهنگامي </a:t>
            </a:r>
            <a:r>
              <a:rPr lang="ar-SA" sz="2000" b="1" dirty="0">
                <a:solidFill>
                  <a:schemeClr val="tx1"/>
                </a:solidFill>
                <a:cs typeface="B Nazanin" panose="00000400000000000000" pitchFamily="2" charset="-78"/>
              </a:rPr>
              <a:t>كه در شبكه </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مصرفي </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وجود ندارد</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 فشار تغيير</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 </a:t>
            </a:r>
            <a:r>
              <a:rPr lang="ar-SA" sz="2000" b="1" dirty="0">
                <a:solidFill>
                  <a:schemeClr val="tx1"/>
                </a:solidFill>
                <a:cs typeface="B Nazanin" panose="00000400000000000000" pitchFamily="2" charset="-78"/>
              </a:rPr>
              <a:t>نمي كند و پمپ </a:t>
            </a:r>
            <a:r>
              <a:rPr lang="ar-SA" sz="2000" b="1" dirty="0" smtClean="0">
                <a:solidFill>
                  <a:schemeClr val="tx1"/>
                </a:solidFill>
                <a:cs typeface="B Nazanin" panose="00000400000000000000" pitchFamily="2" charset="-78"/>
              </a:rPr>
              <a:t>هاي</a:t>
            </a:r>
            <a:r>
              <a:rPr lang="en-US" sz="2000" b="1" dirty="0" smtClean="0">
                <a:solidFill>
                  <a:schemeClr val="tx1"/>
                </a:solidFill>
                <a:cs typeface="B Nazanin" panose="00000400000000000000" pitchFamily="2" charset="-78"/>
              </a:rPr>
              <a:t> </a:t>
            </a:r>
            <a:r>
              <a:rPr lang="fa-IR" sz="2000" b="1" dirty="0" smtClean="0">
                <a:solidFill>
                  <a:schemeClr val="tx1"/>
                </a:solidFill>
                <a:cs typeface="B Nazanin" panose="00000400000000000000" pitchFamily="2" charset="-78"/>
              </a:rPr>
              <a:t> بوستر </a:t>
            </a:r>
            <a:r>
              <a:rPr lang="ar-SA" sz="2000" b="1" dirty="0" smtClean="0">
                <a:solidFill>
                  <a:schemeClr val="tx1"/>
                </a:solidFill>
                <a:cs typeface="B Nazanin" panose="00000400000000000000" pitchFamily="2" charset="-78"/>
              </a:rPr>
              <a:t> پمپ خاموش </a:t>
            </a:r>
            <a:r>
              <a:rPr lang="ar-SA" sz="2000" b="1" dirty="0">
                <a:solidFill>
                  <a:schemeClr val="tx1"/>
                </a:solidFill>
                <a:cs typeface="B Nazanin" panose="00000400000000000000" pitchFamily="2" charset="-78"/>
              </a:rPr>
              <a:t>مي باشند </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اما ب</a:t>
            </a:r>
            <a:r>
              <a:rPr lang="fa-IR" sz="2000" b="1" dirty="0" smtClean="0">
                <a:solidFill>
                  <a:schemeClr val="tx1"/>
                </a:solidFill>
                <a:cs typeface="B Nazanin" panose="00000400000000000000" pitchFamily="2" charset="-78"/>
              </a:rPr>
              <a:t>ـ</a:t>
            </a:r>
            <a:r>
              <a:rPr lang="ar-SA" sz="2000" b="1" dirty="0" smtClean="0">
                <a:solidFill>
                  <a:schemeClr val="tx1"/>
                </a:solidFill>
                <a:cs typeface="B Nazanin" panose="00000400000000000000" pitchFamily="2" charset="-78"/>
              </a:rPr>
              <a:t>ه </a:t>
            </a:r>
            <a:r>
              <a:rPr lang="ar-SA" sz="2000" b="1" dirty="0">
                <a:solidFill>
                  <a:schemeClr val="tx1"/>
                </a:solidFill>
                <a:cs typeface="B Nazanin" panose="00000400000000000000" pitchFamily="2" charset="-78"/>
              </a:rPr>
              <a:t>محض </a:t>
            </a:r>
            <a:r>
              <a:rPr lang="ar-SA" sz="2000" b="1" dirty="0" smtClean="0">
                <a:solidFill>
                  <a:schemeClr val="tx1"/>
                </a:solidFill>
                <a:cs typeface="B Nazanin" panose="00000400000000000000" pitchFamily="2" charset="-78"/>
              </a:rPr>
              <a:t>شروع</a:t>
            </a:r>
            <a:r>
              <a:rPr lang="en-US" sz="2000" b="1" dirty="0" smtClean="0">
                <a:solidFill>
                  <a:schemeClr val="tx1"/>
                </a:solidFill>
                <a:cs typeface="B Nazanin" panose="00000400000000000000" pitchFamily="2" charset="-78"/>
              </a:rPr>
              <a:t> </a:t>
            </a:r>
            <a:r>
              <a:rPr lang="ar-SA" sz="2000" b="1" dirty="0">
                <a:solidFill>
                  <a:schemeClr val="tx1"/>
                </a:solidFill>
                <a:cs typeface="B Nazanin" panose="00000400000000000000" pitchFamily="2" charset="-78"/>
              </a:rPr>
              <a:t>مصرف</a:t>
            </a:r>
            <a:r>
              <a:rPr lang="ar-SA" sz="2000" b="1" dirty="0" smtClean="0">
                <a:solidFill>
                  <a:schemeClr val="tx1"/>
                </a:solidFill>
                <a:cs typeface="B Nazanin" panose="00000400000000000000" pitchFamily="2" charset="-78"/>
              </a:rPr>
              <a:t>،</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فشار </a:t>
            </a:r>
            <a:r>
              <a:rPr lang="ar-SA" sz="2000" b="1" dirty="0">
                <a:solidFill>
                  <a:schemeClr val="tx1"/>
                </a:solidFill>
                <a:cs typeface="B Nazanin" panose="00000400000000000000" pitchFamily="2" charset="-78"/>
              </a:rPr>
              <a:t>در شبكه افت مي </a:t>
            </a:r>
            <a:r>
              <a:rPr lang="ar-SA" sz="2000" b="1" dirty="0" smtClean="0">
                <a:solidFill>
                  <a:schemeClr val="tx1"/>
                </a:solidFill>
                <a:cs typeface="B Nazanin" panose="00000400000000000000" pitchFamily="2" charset="-78"/>
              </a:rPr>
              <a:t>كند</a:t>
            </a:r>
            <a:r>
              <a:rPr lang="fa-IR" sz="2000" b="1" dirty="0" smtClean="0">
                <a:solidFill>
                  <a:schemeClr val="tx1"/>
                </a:solidFill>
                <a:cs typeface="B Nazanin" panose="00000400000000000000" pitchFamily="2" charset="-78"/>
              </a:rPr>
              <a:t>.</a:t>
            </a:r>
            <a:r>
              <a:rPr lang="ar-SA" sz="2000" b="1" dirty="0" smtClean="0">
                <a:solidFill>
                  <a:schemeClr val="tx1"/>
                </a:solidFill>
                <a:cs typeface="B Nazanin" panose="00000400000000000000" pitchFamily="2" charset="-78"/>
              </a:rPr>
              <a:t> </a:t>
            </a:r>
            <a:r>
              <a:rPr lang="ar-SA" sz="2000" b="1" dirty="0">
                <a:solidFill>
                  <a:schemeClr val="tx1"/>
                </a:solidFill>
                <a:cs typeface="B Nazanin" panose="00000400000000000000" pitchFamily="2" charset="-78"/>
              </a:rPr>
              <a:t>براي جبران اين افت اولين پمپ شروع به كار مي </a:t>
            </a:r>
            <a:r>
              <a:rPr lang="ar-SA" sz="2000" b="1" dirty="0" smtClean="0">
                <a:solidFill>
                  <a:schemeClr val="tx1"/>
                </a:solidFill>
                <a:cs typeface="B Nazanin" panose="00000400000000000000" pitchFamily="2" charset="-78"/>
              </a:rPr>
              <a:t>كند</a:t>
            </a:r>
            <a:r>
              <a:rPr lang="fa-IR" sz="2000" b="1" dirty="0" smtClean="0">
                <a:solidFill>
                  <a:schemeClr val="tx1"/>
                </a:solidFill>
                <a:cs typeface="B Nazanin" panose="00000400000000000000" pitchFamily="2" charset="-78"/>
              </a:rPr>
              <a:t>.</a:t>
            </a:r>
            <a:r>
              <a:rPr lang="ar-SA" sz="2000" b="1" dirty="0" smtClean="0">
                <a:solidFill>
                  <a:schemeClr val="tx1"/>
                </a:solidFill>
                <a:cs typeface="B Nazanin" panose="00000400000000000000" pitchFamily="2" charset="-78"/>
              </a:rPr>
              <a:t> </a:t>
            </a:r>
            <a:r>
              <a:rPr lang="ar-SA" sz="2000" b="1" dirty="0">
                <a:solidFill>
                  <a:schemeClr val="tx1"/>
                </a:solidFill>
                <a:cs typeface="B Nazanin" panose="00000400000000000000" pitchFamily="2" charset="-78"/>
              </a:rPr>
              <a:t>اگر اين پمپ قادر </a:t>
            </a:r>
            <a:r>
              <a:rPr lang="ar-SA" sz="2000" b="1" dirty="0" smtClean="0">
                <a:solidFill>
                  <a:schemeClr val="tx1"/>
                </a:solidFill>
                <a:cs typeface="B Nazanin" panose="00000400000000000000" pitchFamily="2" charset="-78"/>
              </a:rPr>
              <a:t>ب</a:t>
            </a:r>
            <a:r>
              <a:rPr lang="fa-IR" sz="2000" b="1" dirty="0" smtClean="0">
                <a:solidFill>
                  <a:schemeClr val="tx1"/>
                </a:solidFill>
                <a:cs typeface="B Nazanin" panose="00000400000000000000" pitchFamily="2" charset="-78"/>
              </a:rPr>
              <a:t>ـ</a:t>
            </a:r>
            <a:r>
              <a:rPr lang="ar-SA" sz="2000" b="1" dirty="0" smtClean="0">
                <a:solidFill>
                  <a:schemeClr val="tx1"/>
                </a:solidFill>
                <a:cs typeface="B Nazanin" panose="00000400000000000000" pitchFamily="2" charset="-78"/>
              </a:rPr>
              <a:t>ه </a:t>
            </a:r>
            <a:r>
              <a:rPr lang="ar-SA" sz="2000" b="1" dirty="0">
                <a:solidFill>
                  <a:schemeClr val="tx1"/>
                </a:solidFill>
                <a:cs typeface="B Nazanin" panose="00000400000000000000" pitchFamily="2" charset="-78"/>
              </a:rPr>
              <a:t>تامين </a:t>
            </a:r>
            <a:r>
              <a:rPr lang="ar-SA" sz="2000" b="1" dirty="0" smtClean="0">
                <a:solidFill>
                  <a:schemeClr val="tx1"/>
                </a:solidFill>
                <a:cs typeface="B Nazanin" panose="00000400000000000000" pitchFamily="2" charset="-78"/>
              </a:rPr>
              <a:t>فشار</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 </a:t>
            </a:r>
            <a:r>
              <a:rPr lang="ar-SA" sz="2000" b="1" dirty="0">
                <a:solidFill>
                  <a:schemeClr val="tx1"/>
                </a:solidFill>
                <a:cs typeface="B Nazanin" panose="00000400000000000000" pitchFamily="2" charset="-78"/>
              </a:rPr>
              <a:t>نباشد </a:t>
            </a:r>
            <a:r>
              <a:rPr lang="ar-SA" sz="2000" b="1" dirty="0" smtClean="0">
                <a:solidFill>
                  <a:schemeClr val="tx1"/>
                </a:solidFill>
                <a:cs typeface="B Nazanin" panose="00000400000000000000" pitchFamily="2" charset="-78"/>
              </a:rPr>
              <a:t>پمپ </a:t>
            </a:r>
            <a:r>
              <a:rPr lang="ar-SA" sz="2000" b="1" dirty="0">
                <a:solidFill>
                  <a:schemeClr val="tx1"/>
                </a:solidFill>
                <a:cs typeface="B Nazanin" panose="00000400000000000000" pitchFamily="2" charset="-78"/>
              </a:rPr>
              <a:t>هاي </a:t>
            </a:r>
            <a:r>
              <a:rPr lang="ar-SA" sz="2000" b="1" dirty="0" smtClean="0">
                <a:solidFill>
                  <a:schemeClr val="tx1"/>
                </a:solidFill>
                <a:cs typeface="B Nazanin" panose="00000400000000000000" pitchFamily="2" charset="-78"/>
              </a:rPr>
              <a:t>ديگ</a:t>
            </a:r>
            <a:r>
              <a:rPr lang="fa-IR" sz="2000" b="1" dirty="0" smtClean="0">
                <a:solidFill>
                  <a:schemeClr val="tx1"/>
                </a:solidFill>
                <a:cs typeface="B Nazanin" panose="00000400000000000000" pitchFamily="2" charset="-78"/>
              </a:rPr>
              <a:t>ر </a:t>
            </a:r>
            <a:r>
              <a:rPr lang="ar-SA" sz="2000" b="1" dirty="0" smtClean="0">
                <a:solidFill>
                  <a:schemeClr val="tx1"/>
                </a:solidFill>
                <a:cs typeface="B Nazanin" panose="00000400000000000000" pitchFamily="2" charset="-78"/>
              </a:rPr>
              <a:t>به همين</a:t>
            </a:r>
            <a:r>
              <a:rPr lang="fa-IR"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 </a:t>
            </a:r>
            <a:r>
              <a:rPr lang="ar-SA" sz="2000" b="1" dirty="0">
                <a:solidFill>
                  <a:schemeClr val="tx1"/>
                </a:solidFill>
                <a:cs typeface="B Nazanin" panose="00000400000000000000" pitchFamily="2" charset="-78"/>
              </a:rPr>
              <a:t>ترتيب وارد مدار مي شوند تا فشار را در محدوده معيني ثابت نگه دارند</a:t>
            </a:r>
            <a:r>
              <a:rPr lang="ar-SA" sz="2000" b="1" dirty="0" smtClean="0">
                <a:solidFill>
                  <a:schemeClr val="tx1"/>
                </a:solidFill>
                <a:cs typeface="B Nazanin" panose="00000400000000000000" pitchFamily="2" charset="-78"/>
              </a:rPr>
              <a:t>.</a:t>
            </a:r>
            <a:endParaRPr lang="en-US" sz="2000" b="1" dirty="0" smtClean="0">
              <a:solidFill>
                <a:schemeClr val="tx1"/>
              </a:solidFill>
              <a:cs typeface="B Nazanin" panose="00000400000000000000" pitchFamily="2" charset="-78"/>
            </a:endParaRPr>
          </a:p>
          <a:p>
            <a:pPr marL="0" indent="0" algn="r" rtl="1">
              <a:buNone/>
            </a:pPr>
            <a:r>
              <a:rPr lang="fa-IR" sz="2000" b="1" dirty="0" smtClean="0">
                <a:solidFill>
                  <a:schemeClr val="tx1"/>
                </a:solidFill>
                <a:cs typeface="B Nazanin" panose="00000400000000000000" pitchFamily="2" charset="-78"/>
              </a:rPr>
              <a:t>     </a:t>
            </a:r>
            <a:r>
              <a:rPr lang="en-US" sz="2000" b="1" dirty="0" smtClean="0">
                <a:solidFill>
                  <a:schemeClr val="tx1"/>
                </a:solidFill>
                <a:cs typeface="B Nazanin" panose="00000400000000000000" pitchFamily="2" charset="-78"/>
              </a:rPr>
              <a:t> </a:t>
            </a:r>
            <a:r>
              <a:rPr lang="ar-SA" sz="2000" b="1" dirty="0" smtClean="0">
                <a:solidFill>
                  <a:schemeClr val="tx1"/>
                </a:solidFill>
                <a:cs typeface="B Nazanin" panose="00000400000000000000" pitchFamily="2" charset="-78"/>
              </a:rPr>
              <a:t>هنگامي كه مصرف كم يا متوقف مي شود پمپ ها نيز به ترتيب از مدار خارج مي شوند</a:t>
            </a:r>
            <a:r>
              <a:rPr lang="en-US" sz="2000" b="1" dirty="0" smtClean="0">
                <a:solidFill>
                  <a:schemeClr val="tx1"/>
                </a:solidFill>
                <a:cs typeface="B Nazanin" panose="00000400000000000000" pitchFamily="2" charset="-78"/>
              </a:rPr>
              <a:t>.</a:t>
            </a:r>
            <a:endParaRPr lang="en-US" sz="2000" dirty="0" smtClean="0">
              <a:solidFill>
                <a:schemeClr val="tx1"/>
              </a:solidFill>
              <a:cs typeface="B Nazanin" panose="00000400000000000000" pitchFamily="2" charset="-78"/>
            </a:endParaRPr>
          </a:p>
          <a:p>
            <a:pPr algn="r" rtl="1"/>
            <a:endParaRPr lang="en-US" sz="2000" b="1" dirty="0">
              <a:solidFill>
                <a:schemeClr val="tx1"/>
              </a:solidFill>
              <a:cs typeface="B Nazanin" panose="00000400000000000000" pitchFamily="2" charset="-78"/>
            </a:endParaRPr>
          </a:p>
          <a:p>
            <a:pPr algn="r" rtl="1"/>
            <a:endParaRPr lang="en-US" sz="2000" b="1" dirty="0">
              <a:solidFill>
                <a:schemeClr val="tx1"/>
              </a:solidFill>
              <a:cs typeface="B Nazanin" panose="00000400000000000000" pitchFamily="2" charset="-78"/>
            </a:endParaRPr>
          </a:p>
          <a:p>
            <a:pPr lvl="8" algn="r"/>
            <a:endParaRPr lang="en-US" sz="1400" dirty="0">
              <a:solidFill>
                <a:schemeClr val="tx1"/>
              </a:solidFill>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3</a:t>
            </a:fld>
            <a:endParaRPr lang="en-US" dirty="0"/>
          </a:p>
        </p:txBody>
      </p:sp>
    </p:spTree>
    <p:extLst>
      <p:ext uri="{BB962C8B-B14F-4D97-AF65-F5344CB8AC3E}">
        <p14:creationId xmlns:p14="http://schemas.microsoft.com/office/powerpoint/2010/main" val="1690089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بویلـــــــــر</a:t>
            </a: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669702" y="2756078"/>
            <a:ext cx="10856890" cy="3670479"/>
          </a:xfrm>
        </p:spPr>
        <p:txBody>
          <a:bodyPr/>
          <a:lstStyle/>
          <a:p>
            <a:pPr marL="0" indent="0" algn="r">
              <a:buNone/>
            </a:pPr>
            <a:r>
              <a:rPr lang="fa-IR" dirty="0" smtClean="0">
                <a:solidFill>
                  <a:schemeClr val="tx1"/>
                </a:solidFill>
                <a:cs typeface="B Nazanin" panose="00000400000000000000" pitchFamily="2" charset="-78"/>
              </a:rPr>
              <a:t>- بویلرهای استفاده شده از شرکت صنایع گرما گستر میباشد. </a:t>
            </a:r>
          </a:p>
          <a:p>
            <a:pPr marL="0" indent="0" algn="r">
              <a:buNone/>
            </a:pPr>
            <a:r>
              <a:rPr lang="fa-IR" dirty="0" smtClean="0">
                <a:solidFill>
                  <a:schemeClr val="tx1"/>
                </a:solidFill>
                <a:cs typeface="B Nazanin" panose="00000400000000000000" pitchFamily="2" charset="-78"/>
              </a:rPr>
              <a:t>بویلرهای استفاده شده در این پروژه جهت گرمایش فن کوئل ها وگرمایش آب مصرفی می باشد.</a:t>
            </a:r>
            <a:r>
              <a:rPr lang="en-US" dirty="0" smtClean="0">
                <a:solidFill>
                  <a:schemeClr val="tx1"/>
                </a:solidFill>
                <a:cs typeface="B Nazanin" panose="00000400000000000000" pitchFamily="2" charset="-78"/>
              </a:rPr>
              <a:t>-</a:t>
            </a:r>
            <a:endParaRPr lang="fa-IR" dirty="0" smtClean="0">
              <a:solidFill>
                <a:schemeClr val="tx1"/>
              </a:solidFill>
              <a:cs typeface="B Nazanin" panose="00000400000000000000" pitchFamily="2" charset="-78"/>
            </a:endParaRPr>
          </a:p>
          <a:p>
            <a:pPr marL="0" indent="0" algn="r">
              <a:buNone/>
            </a:pPr>
            <a:r>
              <a:rPr lang="fa-IR" dirty="0" smtClean="0">
                <a:solidFill>
                  <a:schemeClr val="tx1"/>
                </a:solidFill>
                <a:cs typeface="B Nazanin" panose="00000400000000000000" pitchFamily="2" charset="-78"/>
              </a:rPr>
              <a:t>-تعداد استفاده شده از بویلرها سه عدد میباشد وبویلرها شامل دوقسمت میباشند .1-مشعل 2-دیگ.</a:t>
            </a:r>
          </a:p>
          <a:p>
            <a:pPr marL="0" indent="0" algn="r">
              <a:buNone/>
            </a:pPr>
            <a:r>
              <a:rPr lang="fa-IR" dirty="0" smtClean="0">
                <a:solidFill>
                  <a:schemeClr val="tx1"/>
                </a:solidFill>
                <a:cs typeface="B Nazanin" panose="00000400000000000000" pitchFamily="2" charset="-78"/>
              </a:rPr>
              <a:t>-مشعل های استفاده شده در بویلرها مشعل تک سوز( گاز) ومشعل دو گانه سوز (گاز و گازوئیل)می باشد.</a:t>
            </a:r>
          </a:p>
          <a:p>
            <a:pPr marL="0" indent="0" algn="r">
              <a:buNone/>
            </a:pPr>
            <a:r>
              <a:rPr lang="fa-IR" dirty="0" smtClean="0">
                <a:solidFill>
                  <a:schemeClr val="tx1"/>
                </a:solidFill>
                <a:cs typeface="B Nazanin" panose="00000400000000000000" pitchFamily="2" charset="-78"/>
              </a:rPr>
              <a:t>-دیگ ها به دو صورت چدنی و فولادی می باشند.</a:t>
            </a:r>
          </a:p>
          <a:p>
            <a:pPr marL="0" indent="0" algn="r">
              <a:buNone/>
            </a:pPr>
            <a:r>
              <a:rPr lang="fa-IR" dirty="0" smtClean="0">
                <a:solidFill>
                  <a:schemeClr val="tx1"/>
                </a:solidFill>
                <a:cs typeface="B Nazanin" panose="00000400000000000000" pitchFamily="2" charset="-78"/>
              </a:rPr>
              <a:t>    می باشد.</a:t>
            </a:r>
            <a:r>
              <a:rPr lang="en-US" dirty="0" smtClean="0">
                <a:solidFill>
                  <a:schemeClr val="tx1"/>
                </a:solidFill>
                <a:cs typeface="B Nazanin" panose="00000400000000000000" pitchFamily="2" charset="-78"/>
              </a:rPr>
              <a:t>BTU/h</a:t>
            </a:r>
            <a:r>
              <a:rPr lang="fa-IR" dirty="0" smtClean="0">
                <a:solidFill>
                  <a:schemeClr val="tx1"/>
                </a:solidFill>
                <a:cs typeface="B Nazanin" panose="00000400000000000000" pitchFamily="2" charset="-78"/>
              </a:rPr>
              <a:t>-ظرفیت حرارتی دیگ های فولادی    6،000،000  </a:t>
            </a:r>
          </a:p>
          <a:p>
            <a:pPr marL="0" indent="0" algn="r">
              <a:buNone/>
            </a:pPr>
            <a:r>
              <a:rPr lang="en-US" dirty="0" smtClean="0">
                <a:solidFill>
                  <a:schemeClr val="tx1"/>
                </a:solidFill>
                <a:cs typeface="B Nazanin" panose="00000400000000000000" pitchFamily="2" charset="-78"/>
              </a:rPr>
              <a:t> </a:t>
            </a:r>
            <a:r>
              <a:rPr lang="fa-IR" dirty="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      می باشد.</a:t>
            </a:r>
            <a:r>
              <a:rPr lang="en-US" dirty="0" err="1" smtClean="0">
                <a:solidFill>
                  <a:schemeClr val="tx1"/>
                </a:solidFill>
                <a:cs typeface="B Nazanin" panose="00000400000000000000" pitchFamily="2" charset="-78"/>
              </a:rPr>
              <a:t>cal</a:t>
            </a:r>
            <a:r>
              <a:rPr lang="fa-IR" dirty="0" smtClean="0">
                <a:solidFill>
                  <a:schemeClr val="tx1"/>
                </a:solidFill>
                <a:cs typeface="B Nazanin" panose="00000400000000000000" pitchFamily="2" charset="-78"/>
              </a:rPr>
              <a:t>  </a:t>
            </a:r>
            <a:r>
              <a:rPr lang="en-US" dirty="0" smtClean="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-ظرفیت حرارتی دیگ های چــدنی    1،200،000</a:t>
            </a:r>
          </a:p>
          <a:p>
            <a:pPr marL="0" indent="0" algn="r">
              <a:buNone/>
            </a:pPr>
            <a:r>
              <a:rPr lang="fa-IR" dirty="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       می </a:t>
            </a:r>
            <a:r>
              <a:rPr lang="fa-IR" dirty="0">
                <a:solidFill>
                  <a:schemeClr val="tx1"/>
                </a:solidFill>
                <a:cs typeface="B Nazanin" panose="00000400000000000000" pitchFamily="2" charset="-78"/>
              </a:rPr>
              <a:t>باشد.</a:t>
            </a:r>
            <a:r>
              <a:rPr lang="en-US" dirty="0" err="1">
                <a:solidFill>
                  <a:schemeClr val="tx1"/>
                </a:solidFill>
                <a:cs typeface="B Nazanin" panose="00000400000000000000" pitchFamily="2" charset="-78"/>
              </a:rPr>
              <a:t>cal</a:t>
            </a:r>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-ظرفیت حرارتی </a:t>
            </a:r>
            <a:r>
              <a:rPr lang="fa-IR" dirty="0" smtClean="0">
                <a:solidFill>
                  <a:schemeClr val="tx1"/>
                </a:solidFill>
                <a:cs typeface="B Nazanin" panose="00000400000000000000" pitchFamily="2" charset="-78"/>
              </a:rPr>
              <a:t>مشعل های گازسوز 1،650،000    </a:t>
            </a:r>
            <a:endParaRPr lang="fa-IR" dirty="0">
              <a:solidFill>
                <a:schemeClr val="tx1"/>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30</a:t>
            </a:fld>
            <a:endParaRPr lang="en-US"/>
          </a:p>
        </p:txBody>
      </p:sp>
    </p:spTree>
    <p:extLst>
      <p:ext uri="{BB962C8B-B14F-4D97-AF65-F5344CB8AC3E}">
        <p14:creationId xmlns:p14="http://schemas.microsoft.com/office/powerpoint/2010/main" val="2846709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rPr>
              <a:t>مخازن آب </a:t>
            </a:r>
            <a:endParaRPr lang="en-US" dirty="0">
              <a:solidFill>
                <a:schemeClr val="bg1"/>
              </a:solidFill>
            </a:endParaRPr>
          </a:p>
        </p:txBody>
      </p:sp>
      <p:sp>
        <p:nvSpPr>
          <p:cNvPr id="3" name="Content Placeholder 2"/>
          <p:cNvSpPr>
            <a:spLocks noGrp="1"/>
          </p:cNvSpPr>
          <p:nvPr>
            <p:ph idx="1"/>
          </p:nvPr>
        </p:nvSpPr>
        <p:spPr>
          <a:xfrm>
            <a:off x="605307" y="2451242"/>
            <a:ext cx="10882647" cy="3568558"/>
          </a:xfrm>
        </p:spPr>
        <p:txBody>
          <a:bodyPr/>
          <a:lstStyle/>
          <a:p>
            <a:pPr algn="r"/>
            <a:r>
              <a:rPr lang="fa-IR" dirty="0" smtClean="0">
                <a:solidFill>
                  <a:schemeClr val="tx1"/>
                </a:solidFill>
                <a:cs typeface="B Nazanin" panose="00000400000000000000" pitchFamily="2" charset="-78"/>
              </a:rPr>
              <a:t>سه مخزن  آب در این پروژه استفاده شده است</a:t>
            </a:r>
            <a:r>
              <a:rPr lang="fa-IR" dirty="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به ابعاد3*4*6متر مکعب</a:t>
            </a:r>
            <a:endParaRPr lang="fa-IR" dirty="0">
              <a:solidFill>
                <a:schemeClr val="tx1"/>
              </a:solidFill>
              <a:cs typeface="B Nazanin" panose="00000400000000000000" pitchFamily="2" charset="-78"/>
            </a:endParaRPr>
          </a:p>
          <a:p>
            <a:pPr algn="r"/>
            <a:r>
              <a:rPr lang="fa-IR" dirty="0" smtClean="0">
                <a:solidFill>
                  <a:schemeClr val="tx1"/>
                </a:solidFill>
                <a:cs typeface="B Nazanin" panose="00000400000000000000" pitchFamily="2" charset="-78"/>
              </a:rPr>
              <a:t>یک مخزن برای آب خاکستری، </a:t>
            </a:r>
          </a:p>
          <a:p>
            <a:pPr algn="r"/>
            <a:r>
              <a:rPr lang="fa-IR" dirty="0" smtClean="0">
                <a:solidFill>
                  <a:schemeClr val="tx1"/>
                </a:solidFill>
                <a:cs typeface="B Nazanin" panose="00000400000000000000" pitchFamily="2" charset="-78"/>
              </a:rPr>
              <a:t>یک مخزن برای آب مصرفی، </a:t>
            </a:r>
          </a:p>
          <a:p>
            <a:pPr algn="r"/>
            <a:r>
              <a:rPr lang="fa-IR" dirty="0" smtClean="0">
                <a:solidFill>
                  <a:schemeClr val="tx1"/>
                </a:solidFill>
                <a:cs typeface="B Nazanin" panose="00000400000000000000" pitchFamily="2" charset="-78"/>
              </a:rPr>
              <a:t>یک مخزن برای سیستم آتش نشانی</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graphicFrame>
        <p:nvGraphicFramePr>
          <p:cNvPr id="6" name="Content Placeholder 5"/>
          <p:cNvGraphicFramePr>
            <a:graphicFrameLocks/>
          </p:cNvGraphicFramePr>
          <p:nvPr>
            <p:extLst>
              <p:ext uri="{D42A27DB-BD31-4B8C-83A1-F6EECF244321}">
                <p14:modId xmlns:p14="http://schemas.microsoft.com/office/powerpoint/2010/main" val="1529862606"/>
              </p:ext>
            </p:extLst>
          </p:nvPr>
        </p:nvGraphicFramePr>
        <p:xfrm>
          <a:off x="-695458" y="2601533"/>
          <a:ext cx="9787944" cy="4069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12"/>
          </p:nvPr>
        </p:nvSpPr>
        <p:spPr/>
        <p:txBody>
          <a:bodyPr/>
          <a:lstStyle/>
          <a:p>
            <a:fld id="{B24CD6E2-977C-457D-AE12-3D86D0ED57A7}" type="slidenum">
              <a:rPr lang="en-US" smtClean="0"/>
              <a:t>31</a:t>
            </a:fld>
            <a:endParaRPr lang="en-US"/>
          </a:p>
        </p:txBody>
      </p:sp>
    </p:spTree>
    <p:extLst>
      <p:ext uri="{BB962C8B-B14F-4D97-AF65-F5344CB8AC3E}">
        <p14:creationId xmlns:p14="http://schemas.microsoft.com/office/powerpoint/2010/main" val="3262661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سیستم هواســــــــــاز</a:t>
            </a: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1052757" y="2962141"/>
            <a:ext cx="10058399" cy="4456089"/>
          </a:xfrm>
        </p:spPr>
        <p:txBody>
          <a:bodyPr/>
          <a:lstStyle/>
          <a:p>
            <a:pPr marL="0" indent="0" algn="r">
              <a:buNone/>
            </a:pPr>
            <a:r>
              <a:rPr lang="fa-IR" b="1" dirty="0" smtClean="0">
                <a:solidFill>
                  <a:schemeClr val="tx1">
                    <a:lumMod val="95000"/>
                    <a:lumOff val="5000"/>
                  </a:schemeClr>
                </a:solidFill>
                <a:cs typeface="B Nazanin" panose="00000400000000000000" pitchFamily="2" charset="-78"/>
              </a:rPr>
              <a:t>در پروژه ماتیا رزیدنس از ترکیب فن کوئل و  سیستم هواساز جهت تامین مطلوب دمای فضای مشاعات طبقات و راهرو استفاده گردیده است .</a:t>
            </a:r>
          </a:p>
          <a:p>
            <a:pPr marL="0" indent="0" algn="r">
              <a:buNone/>
            </a:pPr>
            <a:r>
              <a:rPr lang="fa-IR" b="1" dirty="0" smtClean="0">
                <a:solidFill>
                  <a:schemeClr val="tx1">
                    <a:lumMod val="95000"/>
                    <a:lumOff val="5000"/>
                  </a:schemeClr>
                </a:solidFill>
                <a:cs typeface="B Nazanin" panose="00000400000000000000" pitchFamily="2" charset="-78"/>
              </a:rPr>
              <a:t>هواسازها نقش تامین پخش هوای تازه وهم دما با محیط را در فضای مشاعات ولابی بر عهده دارد و معمــــولاً دارای کویل های </a:t>
            </a:r>
          </a:p>
          <a:p>
            <a:pPr marL="0" indent="0" algn="r">
              <a:buNone/>
            </a:pPr>
            <a:r>
              <a:rPr lang="fa-IR" b="1" dirty="0" smtClean="0">
                <a:solidFill>
                  <a:schemeClr val="tx1">
                    <a:lumMod val="95000"/>
                    <a:lumOff val="5000"/>
                  </a:schemeClr>
                </a:solidFill>
                <a:cs typeface="B Nazanin" panose="00000400000000000000" pitchFamily="2" charset="-78"/>
              </a:rPr>
              <a:t>سرد و گرم به همراه فیلترهای تصفیه هوا بوده تا بتوانند علاوه بر تامین هوای تازه مطلوب ،هوای هم دما با محیط نیز تولید نماید.</a:t>
            </a:r>
            <a:endParaRPr lang="en-US" b="1"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32</a:t>
            </a:fld>
            <a:endParaRPr lang="en-US"/>
          </a:p>
        </p:txBody>
      </p:sp>
    </p:spTree>
    <p:extLst>
      <p:ext uri="{BB962C8B-B14F-4D97-AF65-F5344CB8AC3E}">
        <p14:creationId xmlns:p14="http://schemas.microsoft.com/office/powerpoint/2010/main" val="3025447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rPr>
              <a:t>سیستم فشار مثبت را ه پله ها</a:t>
            </a:r>
            <a:endParaRPr lang="en-US" dirty="0">
              <a:solidFill>
                <a:schemeClr val="bg1"/>
              </a:solidFill>
            </a:endParaRPr>
          </a:p>
        </p:txBody>
      </p:sp>
      <p:sp>
        <p:nvSpPr>
          <p:cNvPr id="3" name="Content Placeholder 2"/>
          <p:cNvSpPr>
            <a:spLocks noGrp="1"/>
          </p:cNvSpPr>
          <p:nvPr>
            <p:ph idx="1"/>
          </p:nvPr>
        </p:nvSpPr>
        <p:spPr>
          <a:xfrm>
            <a:off x="386794" y="2717441"/>
            <a:ext cx="11410254" cy="4005329"/>
          </a:xfrm>
        </p:spPr>
        <p:txBody>
          <a:bodyPr/>
          <a:lstStyle/>
          <a:p>
            <a:pPr algn="r"/>
            <a:r>
              <a:rPr lang="ar-SA" b="1" dirty="0"/>
              <a:t>با توجه به این که ایجادا تلاف فشار زیاد بین فضای راه پله و دیگر نقاط ساختمان، باز شدن در ورودی به راه پله را دشوار میسازد، </a:t>
            </a:r>
            <a:r>
              <a:rPr lang="ar-SA" b="1" dirty="0" smtClean="0"/>
              <a:t>محدودی</a:t>
            </a:r>
            <a:r>
              <a:rPr lang="fa-IR" b="1" dirty="0" smtClean="0"/>
              <a:t>ــ</a:t>
            </a:r>
            <a:r>
              <a:rPr lang="ar-SA" b="1" dirty="0" smtClean="0"/>
              <a:t>ت </a:t>
            </a:r>
            <a:r>
              <a:rPr lang="ar-SA" b="1" dirty="0"/>
              <a:t>های مربوط به حداکثر و نیز حداقل فشار مثبت ایجاد شده باید در طراحی فن های لازم مورد توجه قرار گیرد. کانال های آسانسور در ساختمانهای بلند مرتبه نیز باید تحت فشار مثبت قرار گیرند. البته توصیه اکید آن است که در هنگام آتش سوزی از آسانسور- ها استفاده نشود، اما </a:t>
            </a:r>
            <a:r>
              <a:rPr lang="ar-SA" b="1" dirty="0" smtClean="0"/>
              <a:t>خی</a:t>
            </a:r>
            <a:r>
              <a:rPr lang="fa-IR" b="1" dirty="0" smtClean="0"/>
              <a:t>ــ</a:t>
            </a:r>
            <a:r>
              <a:rPr lang="ar-SA" b="1" dirty="0" smtClean="0"/>
              <a:t>لی </a:t>
            </a:r>
            <a:r>
              <a:rPr lang="ar-SA" b="1" dirty="0"/>
              <a:t>از ساکنین ساختمان های مرتفع در طبقات بالا به خاطر محدودیت جسمی ممکن است نتواند طبقات زیادی پایین بیایند که در این حالت ایمن </a:t>
            </a:r>
            <a:r>
              <a:rPr lang="ar-SA" b="1" dirty="0" smtClean="0"/>
              <a:t>س</a:t>
            </a:r>
            <a:r>
              <a:rPr lang="fa-IR" b="1" dirty="0" smtClean="0"/>
              <a:t>ـ</a:t>
            </a:r>
            <a:r>
              <a:rPr lang="ar-SA" b="1" dirty="0" smtClean="0"/>
              <a:t>اختن </a:t>
            </a:r>
            <a:r>
              <a:rPr lang="ar-SA" b="1" dirty="0"/>
              <a:t>آسانسورها میتواند مورد توجه قرار گیرد. در این مقاله روش </a:t>
            </a:r>
            <a:r>
              <a:rPr lang="ar-SA" b="1" dirty="0" smtClean="0"/>
              <a:t>طراح</a:t>
            </a:r>
            <a:r>
              <a:rPr lang="fa-IR" b="1" dirty="0" smtClean="0"/>
              <a:t>ــــ</a:t>
            </a:r>
            <a:r>
              <a:rPr lang="ar-SA" b="1" dirty="0" smtClean="0"/>
              <a:t>ی </a:t>
            </a:r>
            <a:r>
              <a:rPr lang="ar-SA" b="1" dirty="0"/>
              <a:t>فضاهای تحت فشار در ساختمانهای بلند مرتبه مورد بررسی قرار گرفته است. چگونگی برآورد نرخ تهویه لازم با توجه به ویژگیهای ساختمان از نظر میزان نشت هوا و نیز ارتفاع ساختمان ارائه شده است</a:t>
            </a:r>
            <a:r>
              <a:rPr lang="fa-IR" b="1" dirty="0"/>
              <a:t>.</a:t>
            </a:r>
            <a:endParaRPr lang="en-US" b="1" dirty="0"/>
          </a:p>
          <a:p>
            <a:pPr algn="r"/>
            <a:endParaRPr lang="fa-IR"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8" name="Slide Number Placeholder 7"/>
          <p:cNvSpPr>
            <a:spLocks noGrp="1"/>
          </p:cNvSpPr>
          <p:nvPr>
            <p:ph type="sldNum" sz="quarter" idx="12"/>
          </p:nvPr>
        </p:nvSpPr>
        <p:spPr/>
        <p:txBody>
          <a:bodyPr/>
          <a:lstStyle/>
          <a:p>
            <a:fld id="{B24CD6E2-977C-457D-AE12-3D86D0ED57A7}" type="slidenum">
              <a:rPr lang="en-US" smtClean="0"/>
              <a:t>33</a:t>
            </a:fld>
            <a:endParaRPr lang="en-US"/>
          </a:p>
        </p:txBody>
      </p:sp>
    </p:spTree>
    <p:extLst>
      <p:ext uri="{BB962C8B-B14F-4D97-AF65-F5344CB8AC3E}">
        <p14:creationId xmlns:p14="http://schemas.microsoft.com/office/powerpoint/2010/main" val="1472419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499"/>
            <a:ext cx="8825659" cy="3784421"/>
          </a:xfrm>
        </p:spPr>
        <p:txBody>
          <a:bodyPr/>
          <a:lstStyle/>
          <a:p>
            <a:pPr algn="r"/>
            <a:r>
              <a:rPr lang="ar-SA" dirty="0"/>
              <a:t>از جمله مهمترین مسایل مورد توجه در طراحی و ساخت ساختمانهای بلند مرتبه، تامین ایمنی ساکنان در هنگام وقوع آتش سوزی است. آمارها نشان میدهد که بیشترین تلفات هنگام آتش سوزی مربوط به خفگی ناشی از دود می باشد. با توجه به این که در صورت وقوع آتش سوزی، راه پله ها هنگام خروج از ساختمان مورد استفاده ساکنین قرار میگیرند، با ایجاد فشار مثبت در داخل فضای راه پله ها نسبت به فضای داخل ساختمان می توان از ورود دود به ناحیه راه پله ها جلوگیری نمود. با استفاده از فن های ورود هوا به داخل راه پله ها می توان این فشار مثبت را ایجاد نمود. </a:t>
            </a:r>
            <a:endParaRPr lang="en-US" dirty="0"/>
          </a:p>
        </p:txBody>
      </p:sp>
      <p:sp>
        <p:nvSpPr>
          <p:cNvPr id="6" name="Slide Number Placeholder 5"/>
          <p:cNvSpPr>
            <a:spLocks noGrp="1"/>
          </p:cNvSpPr>
          <p:nvPr>
            <p:ph type="sldNum" sz="quarter" idx="12"/>
          </p:nvPr>
        </p:nvSpPr>
        <p:spPr/>
        <p:txBody>
          <a:bodyPr/>
          <a:lstStyle/>
          <a:p>
            <a:fld id="{B24CD6E2-977C-457D-AE12-3D86D0ED57A7}" type="slidenum">
              <a:rPr lang="en-US" smtClean="0"/>
              <a:t>34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Tree>
    <p:extLst>
      <p:ext uri="{BB962C8B-B14F-4D97-AF65-F5344CB8AC3E}">
        <p14:creationId xmlns:p14="http://schemas.microsoft.com/office/powerpoint/2010/main" val="35018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sp>
        <p:nvSpPr>
          <p:cNvPr id="2" name="Title 1"/>
          <p:cNvSpPr>
            <a:spLocks noGrp="1"/>
          </p:cNvSpPr>
          <p:nvPr>
            <p:ph type="title"/>
          </p:nvPr>
        </p:nvSpPr>
        <p:spPr/>
        <p:txBody>
          <a:bodyPr/>
          <a:lstStyle/>
          <a:p>
            <a:pPr algn="ctr"/>
            <a:r>
              <a:rPr lang="fa-IR" dirty="0" smtClean="0"/>
              <a:t>آســــــــــــــانسور</a:t>
            </a:r>
            <a:endParaRPr lang="en-US" dirty="0"/>
          </a:p>
        </p:txBody>
      </p:sp>
      <p:sp>
        <p:nvSpPr>
          <p:cNvPr id="3" name="Content Placeholder 2"/>
          <p:cNvSpPr>
            <a:spLocks noGrp="1"/>
          </p:cNvSpPr>
          <p:nvPr>
            <p:ph idx="1"/>
          </p:nvPr>
        </p:nvSpPr>
        <p:spPr>
          <a:xfrm>
            <a:off x="695459" y="2472742"/>
            <a:ext cx="11101589" cy="3572815"/>
          </a:xfrm>
        </p:spPr>
        <p:txBody>
          <a:bodyPr/>
          <a:lstStyle/>
          <a:p>
            <a:pPr algn="r"/>
            <a:r>
              <a:rPr lang="fa-IR" dirty="0" smtClean="0"/>
              <a:t> آسانسور های استفاده شده در این پروژه از شرگت اورنگ آسانسور بوده</a:t>
            </a:r>
            <a:endParaRPr lang="en-US" dirty="0" smtClean="0"/>
          </a:p>
          <a:p>
            <a:pPr marL="0" indent="0" algn="r">
              <a:buNone/>
            </a:pPr>
            <a:r>
              <a:rPr lang="fa-IR" dirty="0" smtClean="0"/>
              <a:t>که </a:t>
            </a:r>
            <a:r>
              <a:rPr lang="fa-IR" dirty="0" smtClean="0"/>
              <a:t>دو </a:t>
            </a:r>
            <a:r>
              <a:rPr lang="fa-IR" dirty="0" smtClean="0"/>
              <a:t>آسانسور ویک آسانسور باربر در بال شمال </a:t>
            </a:r>
            <a:r>
              <a:rPr lang="fa-IR" dirty="0" smtClean="0"/>
              <a:t>و دو آسانسور </a:t>
            </a:r>
            <a:r>
              <a:rPr lang="fa-IR" dirty="0" smtClean="0"/>
              <a:t>در بال شـــــــــــــــرقی و </a:t>
            </a:r>
            <a:r>
              <a:rPr lang="fa-IR" dirty="0" smtClean="0"/>
              <a:t>دو </a:t>
            </a:r>
            <a:r>
              <a:rPr lang="fa-IR" dirty="0" smtClean="0"/>
              <a:t>آسانسور در بال غربــــــــــی تعبیه شده است . </a:t>
            </a:r>
            <a:endParaRPr lang="en-US" dirty="0"/>
          </a:p>
        </p:txBody>
      </p:sp>
      <p:sp>
        <p:nvSpPr>
          <p:cNvPr id="4" name="Slide Number Placeholder 3"/>
          <p:cNvSpPr>
            <a:spLocks noGrp="1"/>
          </p:cNvSpPr>
          <p:nvPr>
            <p:ph type="sldNum" sz="quarter" idx="12"/>
          </p:nvPr>
        </p:nvSpPr>
        <p:spPr/>
        <p:txBody>
          <a:bodyPr/>
          <a:lstStyle/>
          <a:p>
            <a:fld id="{B24CD6E2-977C-457D-AE12-3D86D0ED57A7}" type="slidenum">
              <a:rPr lang="en-US" smtClean="0"/>
              <a:t>35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Tree>
    <p:extLst>
      <p:ext uri="{BB962C8B-B14F-4D97-AF65-F5344CB8AC3E}">
        <p14:creationId xmlns:p14="http://schemas.microsoft.com/office/powerpoint/2010/main" val="290533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narHorz">
          <a:fgClr>
            <a:schemeClr val="accent2">
              <a:lumMod val="50000"/>
            </a:schemeClr>
          </a:fgClr>
          <a:bgClr>
            <a:schemeClr val="bg2">
              <a:lumMod val="75000"/>
            </a:schemeClr>
          </a:bgClr>
        </a:patt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66671" y="2803335"/>
            <a:ext cx="5563673" cy="1455312"/>
          </a:xfrm>
        </p:spPr>
        <p:txBody>
          <a:bodyPr/>
          <a:lstStyle/>
          <a:p>
            <a:pPr algn="ctr"/>
            <a:r>
              <a:rPr lang="ar-SA" sz="2000" b="1" dirty="0">
                <a:solidFill>
                  <a:schemeClr val="bg1"/>
                </a:solidFill>
                <a:effectLst>
                  <a:outerShdw blurRad="38100" dist="19050" dir="2700000" algn="tl">
                    <a:schemeClr val="dk1">
                      <a:alpha val="40000"/>
                    </a:schemeClr>
                  </a:outerShdw>
                </a:effectLst>
                <a:cs typeface="B Nazanin" panose="00000400000000000000" pitchFamily="2" charset="-78"/>
              </a:rPr>
              <a:t>مزاياي</a:t>
            </a:r>
            <a:r>
              <a:rPr lang="ar-SA" sz="2000" dirty="0">
                <a:solidFill>
                  <a:schemeClr val="bg1"/>
                </a:solidFill>
                <a:effectLst>
                  <a:outerShdw blurRad="38100" dist="19050" dir="2700000" algn="tl">
                    <a:schemeClr val="dk1">
                      <a:alpha val="40000"/>
                    </a:schemeClr>
                  </a:outerShdw>
                </a:effectLst>
                <a:cs typeface="B Nazanin" panose="00000400000000000000" pitchFamily="2" charset="-78"/>
              </a:rPr>
              <a:t> </a:t>
            </a:r>
            <a:r>
              <a:rPr lang="ar-SA" sz="2000" b="1" dirty="0" smtClean="0">
                <a:solidFill>
                  <a:schemeClr val="bg1"/>
                </a:solidFill>
                <a:effectLst>
                  <a:outerShdw blurRad="38100" dist="19050" dir="2700000" algn="tl">
                    <a:schemeClr val="dk1">
                      <a:alpha val="40000"/>
                    </a:schemeClr>
                  </a:outerShdw>
                </a:effectLst>
                <a:cs typeface="B Nazanin" panose="00000400000000000000" pitchFamily="2" charset="-78"/>
              </a:rPr>
              <a:t>است</a:t>
            </a:r>
            <a:r>
              <a:rPr lang="fa-IR" sz="2000" b="1" dirty="0" smtClean="0">
                <a:solidFill>
                  <a:schemeClr val="bg1"/>
                </a:solidFill>
                <a:effectLst>
                  <a:outerShdw blurRad="38100" dist="19050" dir="2700000" algn="tl">
                    <a:schemeClr val="dk1">
                      <a:alpha val="40000"/>
                    </a:schemeClr>
                  </a:outerShdw>
                </a:effectLst>
                <a:cs typeface="B Nazanin" panose="00000400000000000000" pitchFamily="2" charset="-78"/>
              </a:rPr>
              <a:t>ـــــــــ</a:t>
            </a:r>
            <a:r>
              <a:rPr lang="ar-SA" sz="2000" b="1" dirty="0" smtClean="0">
                <a:solidFill>
                  <a:schemeClr val="bg1"/>
                </a:solidFill>
                <a:effectLst>
                  <a:outerShdw blurRad="38100" dist="19050" dir="2700000" algn="tl">
                    <a:schemeClr val="dk1">
                      <a:alpha val="40000"/>
                    </a:schemeClr>
                  </a:outerShdw>
                </a:effectLst>
                <a:cs typeface="B Nazanin" panose="00000400000000000000" pitchFamily="2" charset="-78"/>
              </a:rPr>
              <a:t>فاده</a:t>
            </a:r>
            <a:r>
              <a:rPr lang="ar-SA" sz="2000" dirty="0" smtClean="0">
                <a:solidFill>
                  <a:schemeClr val="bg1"/>
                </a:solidFill>
                <a:effectLst>
                  <a:outerShdw blurRad="38100" dist="19050" dir="2700000" algn="tl">
                    <a:schemeClr val="dk1">
                      <a:alpha val="40000"/>
                    </a:schemeClr>
                  </a:outerShdw>
                </a:effectLst>
                <a:cs typeface="B Nazanin" panose="00000400000000000000" pitchFamily="2" charset="-78"/>
              </a:rPr>
              <a:t> </a:t>
            </a:r>
            <a:r>
              <a:rPr lang="ar-SA" sz="2000" b="1" dirty="0">
                <a:solidFill>
                  <a:schemeClr val="bg1"/>
                </a:solidFill>
                <a:effectLst>
                  <a:outerShdw blurRad="38100" dist="19050" dir="2700000" algn="tl">
                    <a:schemeClr val="dk1">
                      <a:alpha val="40000"/>
                    </a:schemeClr>
                  </a:outerShdw>
                </a:effectLst>
                <a:cs typeface="B Nazanin" panose="00000400000000000000" pitchFamily="2" charset="-78"/>
              </a:rPr>
              <a:t>از</a:t>
            </a:r>
            <a:r>
              <a:rPr lang="ar-SA" sz="2000" dirty="0">
                <a:solidFill>
                  <a:schemeClr val="bg1"/>
                </a:solidFill>
                <a:effectLst>
                  <a:outerShdw blurRad="38100" dist="19050" dir="2700000" algn="tl">
                    <a:schemeClr val="dk1">
                      <a:alpha val="40000"/>
                    </a:schemeClr>
                  </a:outerShdw>
                </a:effectLst>
                <a:cs typeface="B Nazanin" panose="00000400000000000000" pitchFamily="2" charset="-78"/>
              </a:rPr>
              <a:t> </a:t>
            </a:r>
            <a:r>
              <a:rPr lang="ar-SA" sz="2000" b="1" dirty="0" smtClean="0">
                <a:solidFill>
                  <a:schemeClr val="bg1"/>
                </a:solidFill>
                <a:effectLst>
                  <a:outerShdw blurRad="38100" dist="19050" dir="2700000" algn="tl">
                    <a:schemeClr val="dk1">
                      <a:alpha val="40000"/>
                    </a:schemeClr>
                  </a:outerShdw>
                </a:effectLst>
                <a:cs typeface="B Nazanin" panose="00000400000000000000" pitchFamily="2" charset="-78"/>
              </a:rPr>
              <a:t>بوسترپمپ</a:t>
            </a:r>
            <a:endParaRPr lang="en-US" sz="2000" dirty="0">
              <a:solidFill>
                <a:schemeClr val="bg1"/>
              </a:solidFill>
              <a:cs typeface="B Nazanin" panose="00000400000000000000" pitchFamily="2" charset="-78"/>
            </a:endParaRPr>
          </a:p>
        </p:txBody>
      </p:sp>
      <p:sp>
        <p:nvSpPr>
          <p:cNvPr id="3" name="Content Placeholder 2"/>
          <p:cNvSpPr>
            <a:spLocks noGrp="1"/>
          </p:cNvSpPr>
          <p:nvPr>
            <p:ph type="body" idx="1"/>
          </p:nvPr>
        </p:nvSpPr>
        <p:spPr>
          <a:xfrm>
            <a:off x="6597748" y="590843"/>
            <a:ext cx="3671667" cy="5880296"/>
          </a:xfrm>
          <a:gradFill>
            <a:gsLst>
              <a:gs pos="0">
                <a:schemeClr val="accent6">
                  <a:lumMod val="20000"/>
                  <a:lumOff val="80000"/>
                </a:schemeClr>
              </a:gs>
              <a:gs pos="100000">
                <a:schemeClr val="dk1">
                  <a:tint val="92000"/>
                  <a:alpha val="100000"/>
                  <a:lumMod val="110000"/>
                </a:schemeClr>
              </a:gs>
            </a:gsLst>
          </a:gradFill>
        </p:spPr>
        <p:style>
          <a:lnRef idx="1">
            <a:schemeClr val="dk1"/>
          </a:lnRef>
          <a:fillRef idx="2">
            <a:schemeClr val="dk1"/>
          </a:fillRef>
          <a:effectRef idx="1">
            <a:schemeClr val="dk1"/>
          </a:effectRef>
          <a:fontRef idx="minor">
            <a:schemeClr val="dk1"/>
          </a:fontRef>
        </p:style>
        <p:txBody>
          <a:bodyPr>
            <a:noAutofit/>
          </a:bodyPr>
          <a:lstStyle/>
          <a:p>
            <a:pPr algn="r" rtl="1"/>
            <a:r>
              <a:rPr lang="fa-IR" sz="1800" dirty="0" smtClean="0">
                <a:solidFill>
                  <a:schemeClr val="tx1"/>
                </a:solidFill>
                <a:effectLst>
                  <a:outerShdw blurRad="38100" dist="19050" dir="2700000" algn="tl">
                    <a:schemeClr val="dk1">
                      <a:alpha val="40000"/>
                    </a:schemeClr>
                  </a:outerShdw>
                </a:effectLst>
              </a:rPr>
              <a:t>1-</a:t>
            </a:r>
            <a:r>
              <a:rPr lang="en-US" sz="1600" dirty="0" smtClean="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محدوده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وسيعي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را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از</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جهت</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تنوع</a:t>
            </a:r>
            <a:r>
              <a:rPr lang="ar-SA" sz="1600" dirty="0">
                <a:solidFill>
                  <a:schemeClr val="tx1"/>
                </a:solidFill>
                <a:effectLst>
                  <a:outerShdw blurRad="38100" dist="19050" dir="2700000" algn="tl">
                    <a:schemeClr val="dk1">
                      <a:alpha val="40000"/>
                    </a:schemeClr>
                  </a:outerShdw>
                </a:effectLst>
              </a:rPr>
              <a:t> </a:t>
            </a:r>
            <a:r>
              <a:rPr lang="fa-IR" sz="1600" b="1" dirty="0" smtClean="0">
                <a:solidFill>
                  <a:schemeClr val="tx1"/>
                </a:solidFill>
                <a:effectLst>
                  <a:outerShdw blurRad="38100" dist="19050" dir="2700000" algn="tl">
                    <a:schemeClr val="dk1">
                      <a:alpha val="40000"/>
                    </a:schemeClr>
                  </a:outerShdw>
                </a:effectLst>
              </a:rPr>
              <a:t>دبی و فشار آب مصرفی می دهد</a:t>
            </a:r>
            <a:r>
              <a:rPr lang="en-US" sz="1600" dirty="0" smtClean="0">
                <a:solidFill>
                  <a:schemeClr val="tx1"/>
                </a:solidFill>
                <a:effectLst>
                  <a:outerShdw blurRad="38100" dist="19050" dir="2700000" algn="tl">
                    <a:schemeClr val="dk1">
                      <a:alpha val="40000"/>
                    </a:schemeClr>
                  </a:outerShdw>
                </a:effectLst>
              </a:rPr>
              <a:t>.</a:t>
            </a:r>
            <a:endParaRPr lang="en-US" sz="1600" dirty="0">
              <a:solidFill>
                <a:schemeClr val="tx1"/>
              </a:solidFill>
            </a:endParaRPr>
          </a:p>
          <a:p>
            <a:pPr algn="r" rtl="1"/>
            <a:r>
              <a:rPr lang="ar-SA" sz="1600" b="1" dirty="0">
                <a:solidFill>
                  <a:schemeClr val="tx1"/>
                </a:solidFill>
                <a:effectLst>
                  <a:outerShdw blurRad="38100" dist="19050" dir="2700000" algn="tl">
                    <a:schemeClr val="dk1">
                      <a:alpha val="40000"/>
                    </a:schemeClr>
                  </a:outerShdw>
                </a:effectLst>
              </a:rPr>
              <a:t>2-</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وقتي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نوسان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هاي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مصرف</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بسيار</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زياد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باشد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جاي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استفاده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از</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يك</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پمپ</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بزرگ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از</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چند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پمپ</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كوچك</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به</a:t>
            </a:r>
            <a:r>
              <a:rPr lang="ar-SA" sz="1600" dirty="0">
                <a:solidFill>
                  <a:schemeClr val="tx1"/>
                </a:solidFill>
                <a:effectLst>
                  <a:outerShdw blurRad="38100" dist="19050" dir="2700000" algn="tl">
                    <a:schemeClr val="dk1">
                      <a:alpha val="40000"/>
                    </a:schemeClr>
                  </a:outerShdw>
                </a:effectLst>
              </a:rPr>
              <a:t> </a:t>
            </a:r>
            <a:r>
              <a:rPr lang="ar-SA" sz="1600" b="1" dirty="0" smtClean="0">
                <a:solidFill>
                  <a:schemeClr val="tx1"/>
                </a:solidFill>
                <a:effectLst>
                  <a:outerShdw blurRad="38100" dist="19050" dir="2700000" algn="tl">
                    <a:schemeClr val="dk1">
                      <a:alpha val="40000"/>
                    </a:schemeClr>
                  </a:outerShdw>
                </a:effectLst>
              </a:rPr>
              <a:t>صورت</a:t>
            </a:r>
            <a:r>
              <a:rPr lang="fa-IR" sz="1600">
                <a:solidFill>
                  <a:schemeClr val="tx1"/>
                </a:solidFill>
                <a:effectLst>
                  <a:outerShdw blurRad="38100" dist="19050" dir="2700000" algn="tl">
                    <a:schemeClr val="dk1">
                      <a:alpha val="40000"/>
                    </a:schemeClr>
                  </a:outerShdw>
                </a:effectLst>
              </a:rPr>
              <a:t> </a:t>
            </a:r>
            <a:r>
              <a:rPr lang="ar-SA" sz="1600" b="1" smtClean="0">
                <a:solidFill>
                  <a:schemeClr val="tx1"/>
                </a:solidFill>
                <a:effectLst>
                  <a:outerShdw blurRad="38100" dist="19050" dir="2700000" algn="tl">
                    <a:schemeClr val="dk1">
                      <a:alpha val="40000"/>
                    </a:schemeClr>
                  </a:outerShdw>
                </a:effectLst>
              </a:rPr>
              <a:t>تعدادي</a:t>
            </a:r>
            <a:r>
              <a:rPr lang="ar-SA" sz="1600" smtClean="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از</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آنها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را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كار</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انداخت</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و</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از</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كار</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كردن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بيهوده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بقيه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جلوگيري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نمود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در</a:t>
            </a:r>
            <a:endParaRPr lang="en-US" sz="1600" dirty="0">
              <a:solidFill>
                <a:schemeClr val="tx1"/>
              </a:solidFill>
            </a:endParaRPr>
          </a:p>
          <a:p>
            <a:pPr algn="r" rtl="1"/>
            <a:r>
              <a:rPr lang="ar-SA" sz="1600" b="1" dirty="0">
                <a:solidFill>
                  <a:schemeClr val="tx1"/>
                </a:solidFill>
                <a:effectLst>
                  <a:outerShdw blurRad="38100" dist="19050" dir="2700000" algn="tl">
                    <a:schemeClr val="dk1">
                      <a:alpha val="40000"/>
                    </a:schemeClr>
                  </a:outerShdw>
                </a:effectLst>
              </a:rPr>
              <a:t>حقيقت</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استهلاك</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و</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مصرف</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انرژي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حداقل</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ميرسد</a:t>
            </a:r>
            <a:r>
              <a:rPr lang="en-US" sz="1600" dirty="0">
                <a:solidFill>
                  <a:schemeClr val="tx1"/>
                </a:solidFill>
                <a:effectLst>
                  <a:outerShdw blurRad="38100" dist="19050" dir="2700000" algn="tl">
                    <a:schemeClr val="dk1">
                      <a:alpha val="40000"/>
                    </a:schemeClr>
                  </a:outerShdw>
                </a:effectLst>
              </a:rPr>
              <a:t>.</a:t>
            </a:r>
            <a:endParaRPr lang="en-US" sz="1600" dirty="0">
              <a:solidFill>
                <a:schemeClr val="tx1"/>
              </a:solidFill>
            </a:endParaRPr>
          </a:p>
          <a:p>
            <a:pPr algn="r" rtl="1"/>
            <a:r>
              <a:rPr lang="ar-SA" sz="1600" b="1" dirty="0">
                <a:solidFill>
                  <a:schemeClr val="tx1"/>
                </a:solidFill>
                <a:effectLst>
                  <a:outerShdw blurRad="38100" dist="19050" dir="2700000" algn="tl">
                    <a:schemeClr val="dk1">
                      <a:alpha val="40000"/>
                    </a:schemeClr>
                  </a:outerShdw>
                </a:effectLst>
              </a:rPr>
              <a:t>3-</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دليل</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اينكه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بوسترپمپ</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از</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اجزاي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مختلف</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متصل</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هم</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تشكيل</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شده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است</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ميتوان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جدا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كردن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اين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اجزا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بوسترپمپ</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را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به</a:t>
            </a:r>
            <a:endParaRPr lang="en-US" sz="1600" dirty="0">
              <a:solidFill>
                <a:schemeClr val="tx1"/>
              </a:solidFill>
            </a:endParaRPr>
          </a:p>
          <a:p>
            <a:pPr algn="r" rtl="1"/>
            <a:r>
              <a:rPr lang="ar-SA" sz="1600" b="1" dirty="0">
                <a:solidFill>
                  <a:schemeClr val="tx1"/>
                </a:solidFill>
                <a:effectLst>
                  <a:outerShdw blurRad="38100" dist="19050" dir="2700000" algn="tl">
                    <a:schemeClr val="dk1">
                      <a:alpha val="40000"/>
                    </a:schemeClr>
                  </a:outerShdw>
                </a:effectLst>
              </a:rPr>
              <a:t>سهولت</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حمل</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و</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در</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مكان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مناسب</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نصب</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كرد</a:t>
            </a:r>
            <a:r>
              <a:rPr lang="en-US" sz="1600" dirty="0">
                <a:solidFill>
                  <a:schemeClr val="tx1"/>
                </a:solidFill>
                <a:effectLst>
                  <a:outerShdw blurRad="38100" dist="19050" dir="2700000" algn="tl">
                    <a:schemeClr val="dk1">
                      <a:alpha val="40000"/>
                    </a:schemeClr>
                  </a:outerShdw>
                </a:effectLst>
              </a:rPr>
              <a:t>.</a:t>
            </a:r>
            <a:endParaRPr lang="en-US" sz="1600" dirty="0">
              <a:solidFill>
                <a:schemeClr val="tx1"/>
              </a:solidFill>
            </a:endParaRPr>
          </a:p>
          <a:p>
            <a:pPr algn="r" rtl="1"/>
            <a:r>
              <a:rPr lang="ar-SA" sz="1600" b="1" dirty="0">
                <a:solidFill>
                  <a:schemeClr val="tx1"/>
                </a:solidFill>
                <a:effectLst>
                  <a:outerShdw blurRad="38100" dist="19050" dir="2700000" algn="tl">
                    <a:schemeClr val="dk1">
                      <a:alpha val="40000"/>
                    </a:schemeClr>
                  </a:outerShdw>
                </a:effectLst>
              </a:rPr>
              <a:t>4-</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كاركرد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دائمي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بوسترپمپ</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را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مي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توان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با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گذاشتن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يك</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پمپ</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رزرو</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تضمين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كردو</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هنگام</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خرابي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يك</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پمپ</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پمپ</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رزرو</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وارد</a:t>
            </a:r>
            <a:r>
              <a:rPr lang="ar-SA" sz="1600" dirty="0">
                <a:solidFill>
                  <a:schemeClr val="tx1"/>
                </a:solidFill>
                <a:effectLst>
                  <a:outerShdw blurRad="38100" dist="19050" dir="2700000" algn="tl">
                    <a:schemeClr val="dk1">
                      <a:alpha val="40000"/>
                    </a:schemeClr>
                  </a:outerShdw>
                </a:effectLst>
              </a:rPr>
              <a:t> </a:t>
            </a:r>
            <a:r>
              <a:rPr lang="ar-SA" sz="1600" b="1" dirty="0" smtClean="0">
                <a:solidFill>
                  <a:schemeClr val="tx1"/>
                </a:solidFill>
                <a:effectLst>
                  <a:outerShdw blurRad="38100" dist="19050" dir="2700000" algn="tl">
                    <a:schemeClr val="dk1">
                      <a:alpha val="40000"/>
                    </a:schemeClr>
                  </a:outerShdw>
                </a:effectLst>
              </a:rPr>
              <a:t>مدار</a:t>
            </a:r>
            <a:r>
              <a:rPr lang="ar-SA" sz="1600" b="1" dirty="0">
                <a:solidFill>
                  <a:schemeClr val="tx1"/>
                </a:solidFill>
                <a:effectLst>
                  <a:outerShdw blurRad="38100" dist="19050" dir="2700000" algn="tl">
                    <a:schemeClr val="dk1">
                      <a:alpha val="40000"/>
                    </a:schemeClr>
                  </a:outerShdw>
                </a:effectLst>
              </a:rPr>
              <a:t>مي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شود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تا</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وقفه</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اي</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در</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كاركرد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سيستم</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ايجاد</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نگردد</a:t>
            </a:r>
            <a:r>
              <a:rPr lang="en-US" sz="1600" dirty="0" smtClean="0">
                <a:solidFill>
                  <a:schemeClr val="tx1"/>
                </a:solidFill>
                <a:effectLst>
                  <a:outerShdw blurRad="38100" dist="19050" dir="2700000" algn="tl">
                    <a:schemeClr val="dk1">
                      <a:alpha val="40000"/>
                    </a:schemeClr>
                  </a:outerShdw>
                </a:effectLst>
              </a:rPr>
              <a:t>.</a:t>
            </a:r>
            <a:endParaRPr lang="en-US" sz="1600" dirty="0">
              <a:solidFill>
                <a:schemeClr val="tx1"/>
              </a:solidFill>
            </a:endParaRPr>
          </a:p>
          <a:p>
            <a:pPr algn="r" rtl="1"/>
            <a:r>
              <a:rPr lang="ar-SA" sz="1600" b="1" dirty="0" smtClean="0">
                <a:solidFill>
                  <a:schemeClr val="tx1"/>
                </a:solidFill>
                <a:effectLst>
                  <a:outerShdw blurRad="38100" dist="19050" dir="2700000" algn="tl">
                    <a:schemeClr val="dk1">
                      <a:alpha val="40000"/>
                    </a:schemeClr>
                  </a:outerShdw>
                </a:effectLst>
              </a:rPr>
              <a:t>5-</a:t>
            </a:r>
            <a:r>
              <a:rPr lang="ar-SA" sz="1600" dirty="0" smtClean="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قابليت</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سرويس</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حين</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كار</a:t>
            </a:r>
            <a:r>
              <a:rPr lang="ar-SA" sz="1600" dirty="0">
                <a:solidFill>
                  <a:schemeClr val="tx1"/>
                </a:solidFill>
                <a:effectLst>
                  <a:outerShdw blurRad="38100" dist="19050" dir="2700000" algn="tl">
                    <a:schemeClr val="dk1">
                      <a:alpha val="40000"/>
                    </a:schemeClr>
                  </a:outerShdw>
                </a:effectLst>
              </a:rPr>
              <a:t> </a:t>
            </a:r>
            <a:r>
              <a:rPr lang="ar-SA" sz="1600" b="1" dirty="0">
                <a:solidFill>
                  <a:schemeClr val="tx1"/>
                </a:solidFill>
                <a:effectLst>
                  <a:outerShdw blurRad="38100" dist="19050" dir="2700000" algn="tl">
                    <a:schemeClr val="dk1">
                      <a:alpha val="40000"/>
                    </a:schemeClr>
                  </a:outerShdw>
                </a:effectLst>
              </a:rPr>
              <a:t>را</a:t>
            </a:r>
            <a:r>
              <a:rPr lang="ar-SA" sz="1600" dirty="0">
                <a:solidFill>
                  <a:schemeClr val="tx1"/>
                </a:solidFill>
                <a:effectLst>
                  <a:outerShdw blurRad="38100" dist="19050" dir="2700000" algn="tl">
                    <a:schemeClr val="dk1">
                      <a:alpha val="40000"/>
                    </a:schemeClr>
                  </a:outerShdw>
                </a:effectLst>
              </a:rPr>
              <a:t> </a:t>
            </a:r>
            <a:r>
              <a:rPr lang="ar-SA" sz="1600" b="1" dirty="0" smtClean="0">
                <a:solidFill>
                  <a:schemeClr val="tx1"/>
                </a:solidFill>
                <a:effectLst>
                  <a:outerShdw blurRad="38100" dist="19050" dir="2700000" algn="tl">
                    <a:schemeClr val="dk1">
                      <a:alpha val="40000"/>
                    </a:schemeClr>
                  </a:outerShdw>
                </a:effectLst>
              </a:rPr>
              <a:t>دارد</a:t>
            </a:r>
            <a:r>
              <a:rPr lang="fa-IR" sz="1600" b="1" dirty="0" smtClean="0">
                <a:solidFill>
                  <a:schemeClr val="tx1"/>
                </a:solidFill>
                <a:effectLst>
                  <a:outerShdw blurRad="38100" dist="19050" dir="2700000" algn="tl">
                    <a:schemeClr val="dk1">
                      <a:alpha val="40000"/>
                    </a:schemeClr>
                  </a:outerShdw>
                </a:effectLst>
              </a:rPr>
              <a:t>.</a:t>
            </a:r>
            <a:endParaRPr lang="en-US" sz="1600" dirty="0">
              <a:solidFill>
                <a:schemeClr val="tx1"/>
              </a:solidFill>
            </a:endParaRPr>
          </a:p>
          <a:p>
            <a:endParaRPr lang="en-US" sz="1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7" name="Slide Number Placeholder 6"/>
          <p:cNvSpPr>
            <a:spLocks noGrp="1"/>
          </p:cNvSpPr>
          <p:nvPr>
            <p:ph type="sldNum" sz="quarter" idx="12"/>
          </p:nvPr>
        </p:nvSpPr>
        <p:spPr/>
        <p:txBody>
          <a:bodyPr/>
          <a:lstStyle/>
          <a:p>
            <a:fld id="{B24CD6E2-977C-457D-AE12-3D86D0ED57A7}" type="slidenum">
              <a:rPr lang="en-US" smtClean="0"/>
              <a:t>4</a:t>
            </a:fld>
            <a:endParaRPr lang="en-US"/>
          </a:p>
        </p:txBody>
      </p:sp>
    </p:spTree>
    <p:extLst>
      <p:ext uri="{BB962C8B-B14F-4D97-AF65-F5344CB8AC3E}">
        <p14:creationId xmlns:p14="http://schemas.microsoft.com/office/powerpoint/2010/main" val="211815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10759" y="1025951"/>
            <a:ext cx="7184196" cy="596089"/>
          </a:xfrm>
          <a:prstGeom prst="rect">
            <a:avLst/>
          </a:prstGeom>
        </p:spPr>
        <p:txBody>
          <a:bodyPr wrap="square">
            <a:spAutoFit/>
          </a:bodyPr>
          <a:lstStyle/>
          <a:p>
            <a:pPr algn="ctr" rtl="1"/>
            <a:r>
              <a:rPr lang="fa-IR" sz="3200" b="1" dirty="0">
                <a:solidFill>
                  <a:schemeClr val="bg1"/>
                </a:solidFill>
                <a:effectLst>
                  <a:outerShdw blurRad="38100" dist="19050" dir="2700000" algn="tl">
                    <a:schemeClr val="dk1">
                      <a:alpha val="40000"/>
                    </a:schemeClr>
                  </a:outerShdw>
                </a:effectLst>
              </a:rPr>
              <a:t>بوستر </a:t>
            </a:r>
            <a:r>
              <a:rPr lang="fa-IR" sz="3200" b="1" dirty="0" smtClean="0">
                <a:solidFill>
                  <a:schemeClr val="bg1"/>
                </a:solidFill>
                <a:effectLst>
                  <a:outerShdw blurRad="38100" dist="19050" dir="2700000" algn="tl">
                    <a:schemeClr val="dk1">
                      <a:alpha val="40000"/>
                    </a:schemeClr>
                  </a:outerShdw>
                </a:effectLst>
              </a:rPr>
              <a:t>پمپ آتش نشاني</a:t>
            </a:r>
            <a:endParaRPr lang="en-US" sz="3200" dirty="0">
              <a:solidFill>
                <a:schemeClr val="bg1"/>
              </a:solidFill>
            </a:endParaRPr>
          </a:p>
        </p:txBody>
      </p:sp>
      <p:sp>
        <p:nvSpPr>
          <p:cNvPr id="3" name="Rectangle 2"/>
          <p:cNvSpPr/>
          <p:nvPr/>
        </p:nvSpPr>
        <p:spPr>
          <a:xfrm>
            <a:off x="927280" y="3541690"/>
            <a:ext cx="10277340" cy="833305"/>
          </a:xfrm>
          <a:prstGeom prst="rect">
            <a:avLst/>
          </a:prstGeom>
        </p:spPr>
        <p:txBody>
          <a:bodyPr wrap="square">
            <a:spAutoFit/>
          </a:bodyPr>
          <a:lstStyle/>
          <a:p>
            <a:pPr algn="r" rtl="1">
              <a:lnSpc>
                <a:spcPct val="107000"/>
              </a:lnSpc>
              <a:spcAft>
                <a:spcPts val="800"/>
              </a:spcAft>
            </a:pPr>
            <a:r>
              <a:rPr lang="ar-SA" sz="1500" b="1" dirty="0">
                <a:latin typeface="Verdana" panose="020B0604030504040204" pitchFamily="34" charset="0"/>
                <a:ea typeface="Calibri" panose="020F0502020204030204" pitchFamily="34" charset="0"/>
                <a:cs typeface="B Nazanin" panose="00000400000000000000" pitchFamily="2" charset="-78"/>
              </a:rPr>
              <a:t>پمپ</a:t>
            </a:r>
            <a:r>
              <a:rPr lang="ar-SA" sz="1500" b="1" dirty="0">
                <a:latin typeface="Calibri" panose="020F0502020204030204" pitchFamily="34" charset="0"/>
                <a:ea typeface="Calibri" panose="020F0502020204030204" pitchFamily="34" charset="0"/>
                <a:cs typeface="Verdana" panose="020B0604030504040204" pitchFamily="34" charset="0"/>
              </a:rPr>
              <a:t> </a:t>
            </a:r>
            <a:r>
              <a:rPr lang="ar-SA" sz="1500" b="1" dirty="0">
                <a:latin typeface="Verdana" panose="020B0604030504040204" pitchFamily="34" charset="0"/>
                <a:ea typeface="Calibri" panose="020F0502020204030204" pitchFamily="34" charset="0"/>
                <a:cs typeface="B Nazanin" panose="00000400000000000000" pitchFamily="2" charset="-78"/>
              </a:rPr>
              <a:t>های آتش نشانی یکی از مهمترین اجزاء سیستم های اطفاء حریق</a:t>
            </a:r>
            <a:r>
              <a:rPr lang="fa-IR" sz="1500" b="1" dirty="0">
                <a:latin typeface="Verdana" panose="020B0604030504040204" pitchFamily="34" charset="0"/>
                <a:ea typeface="Calibri" panose="020F0502020204030204" pitchFamily="34" charset="0"/>
                <a:cs typeface="B Nazanin" panose="00000400000000000000" pitchFamily="2" charset="-78"/>
              </a:rPr>
              <a:t>  </a:t>
            </a:r>
            <a:r>
              <a:rPr lang="ar-SA" sz="1500" b="1" dirty="0">
                <a:latin typeface="Verdana" panose="020B0604030504040204" pitchFamily="34" charset="0"/>
                <a:ea typeface="Calibri" panose="020F0502020204030204" pitchFamily="34" charset="0"/>
                <a:cs typeface="B Nazanin" panose="00000400000000000000" pitchFamily="2" charset="-78"/>
              </a:rPr>
              <a:t> می باشند. در</a:t>
            </a:r>
            <a:r>
              <a:rPr lang="ar-SA" sz="1500" b="1" dirty="0">
                <a:latin typeface="Calibri" panose="020F0502020204030204" pitchFamily="34" charset="0"/>
                <a:ea typeface="Calibri" panose="020F0502020204030204" pitchFamily="34" charset="0"/>
                <a:cs typeface="Verdana" panose="020B0604030504040204" pitchFamily="34" charset="0"/>
              </a:rPr>
              <a:t> </a:t>
            </a:r>
            <a:r>
              <a:rPr lang="ar-SA" sz="1500" b="1" dirty="0">
                <a:latin typeface="Verdana" panose="020B0604030504040204" pitchFamily="34" charset="0"/>
                <a:ea typeface="Calibri" panose="020F0502020204030204" pitchFamily="34" charset="0"/>
                <a:cs typeface="B Nazanin" panose="00000400000000000000" pitchFamily="2" charset="-78"/>
              </a:rPr>
              <a:t>صورتی که پمپ آتش نشانی عملکرد درستی نداشته باشد، عملکرد کل مجموعه بی</a:t>
            </a:r>
            <a:r>
              <a:rPr lang="ar-SA" sz="1500" b="1" dirty="0">
                <a:latin typeface="Calibri" panose="020F0502020204030204" pitchFamily="34" charset="0"/>
                <a:ea typeface="Calibri" panose="020F0502020204030204" pitchFamily="34" charset="0"/>
                <a:cs typeface="Verdana" panose="020B0604030504040204" pitchFamily="34" charset="0"/>
              </a:rPr>
              <a:t> </a:t>
            </a:r>
            <a:r>
              <a:rPr lang="ar-SA" sz="1500" b="1" dirty="0">
                <a:latin typeface="Verdana" panose="020B0604030504040204" pitchFamily="34" charset="0"/>
                <a:ea typeface="Calibri" panose="020F0502020204030204" pitchFamily="34" charset="0"/>
                <a:cs typeface="B Nazanin" panose="00000400000000000000" pitchFamily="2" charset="-78"/>
              </a:rPr>
              <a:t>فایده خواهد بود</a:t>
            </a:r>
            <a:r>
              <a:rPr lang="en-US" sz="1500" b="1" dirty="0">
                <a:latin typeface="Verdana" panose="020B0604030504040204" pitchFamily="34" charset="0"/>
                <a:ea typeface="Calibri" panose="020F0502020204030204" pitchFamily="34" charset="0"/>
                <a:cs typeface="B Nazanin" panose="00000400000000000000" pitchFamily="2" charset="-78"/>
              </a:rPr>
              <a:t>. </a:t>
            </a:r>
            <a:r>
              <a:rPr lang="ar-SA" sz="1500" b="1" dirty="0">
                <a:latin typeface="Verdana" panose="020B0604030504040204" pitchFamily="34" charset="0"/>
                <a:ea typeface="Calibri" panose="020F0502020204030204" pitchFamily="34" charset="0"/>
                <a:cs typeface="B Nazanin" panose="00000400000000000000" pitchFamily="2" charset="-78"/>
              </a:rPr>
              <a:t>بوستر پمپ های آتش نشانی شامل </a:t>
            </a:r>
            <a:r>
              <a:rPr lang="fa-IR" sz="1500" b="1" dirty="0">
                <a:latin typeface="Verdana" panose="020B0604030504040204" pitchFamily="34" charset="0"/>
                <a:ea typeface="Calibri" panose="020F0502020204030204" pitchFamily="34" charset="0"/>
                <a:cs typeface="B Nazanin" panose="00000400000000000000" pitchFamily="2" charset="-78"/>
              </a:rPr>
              <a:t> </a:t>
            </a:r>
            <a:r>
              <a:rPr lang="ar-SA" sz="1500" b="1" dirty="0">
                <a:latin typeface="Verdana" panose="020B0604030504040204" pitchFamily="34" charset="0"/>
                <a:ea typeface="Calibri" panose="020F0502020204030204" pitchFamily="34" charset="0"/>
                <a:cs typeface="B Nazanin" panose="00000400000000000000" pitchFamily="2" charset="-78"/>
              </a:rPr>
              <a:t>پمپ الکتریکی</a:t>
            </a:r>
            <a:r>
              <a:rPr lang="en-US" sz="1500" b="1" dirty="0">
                <a:latin typeface="Verdana" panose="020B0604030504040204" pitchFamily="34" charset="0"/>
                <a:ea typeface="Calibri" panose="020F0502020204030204" pitchFamily="34" charset="0"/>
                <a:cs typeface="B Nazanin" panose="00000400000000000000" pitchFamily="2" charset="-78"/>
              </a:rPr>
              <a:t>(Duty Electric pump) </a:t>
            </a:r>
            <a:r>
              <a:rPr lang="ar-SA" sz="1500" b="1" dirty="0">
                <a:latin typeface="Verdana" panose="020B0604030504040204" pitchFamily="34" charset="0"/>
                <a:ea typeface="Calibri" panose="020F0502020204030204" pitchFamily="34" charset="0"/>
                <a:cs typeface="B Nazanin" panose="00000400000000000000" pitchFamily="2" charset="-78"/>
              </a:rPr>
              <a:t>به عنوان</a:t>
            </a:r>
            <a:r>
              <a:rPr lang="ar-SA" sz="1500" b="1" dirty="0">
                <a:latin typeface="Calibri" panose="020F0502020204030204" pitchFamily="34" charset="0"/>
                <a:ea typeface="Calibri" panose="020F0502020204030204" pitchFamily="34" charset="0"/>
                <a:cs typeface="Verdana" panose="020B0604030504040204" pitchFamily="34" charset="0"/>
              </a:rPr>
              <a:t> </a:t>
            </a:r>
            <a:r>
              <a:rPr lang="ar-SA" sz="1500" b="1" dirty="0">
                <a:latin typeface="Verdana" panose="020B0604030504040204" pitchFamily="34" charset="0"/>
                <a:ea typeface="Calibri" panose="020F0502020204030204" pitchFamily="34" charset="0"/>
                <a:cs typeface="B Nazanin" panose="00000400000000000000" pitchFamily="2" charset="-78"/>
              </a:rPr>
              <a:t>پمپ اصلی جهت اطفاء حریق، </a:t>
            </a:r>
            <a:r>
              <a:rPr lang="ar-SA" sz="1500" b="1" dirty="0" smtClean="0">
                <a:latin typeface="Verdana" panose="020B0604030504040204" pitchFamily="34" charset="0"/>
                <a:ea typeface="Calibri" panose="020F0502020204030204" pitchFamily="34" charset="0"/>
                <a:cs typeface="B Nazanin" panose="00000400000000000000" pitchFamily="2" charset="-78"/>
              </a:rPr>
              <a:t>و </a:t>
            </a:r>
            <a:r>
              <a:rPr lang="ar-SA" sz="1500" b="1" dirty="0">
                <a:latin typeface="Verdana" panose="020B0604030504040204" pitchFamily="34" charset="0"/>
                <a:ea typeface="Calibri" panose="020F0502020204030204" pitchFamily="34" charset="0"/>
                <a:cs typeface="B Nazanin" panose="00000400000000000000" pitchFamily="2" charset="-78"/>
              </a:rPr>
              <a:t>پمپ جوکی</a:t>
            </a:r>
            <a:r>
              <a:rPr lang="en-US" sz="1500" b="1" dirty="0">
                <a:latin typeface="Verdana" panose="020B0604030504040204" pitchFamily="34" charset="0"/>
                <a:ea typeface="Calibri" panose="020F0502020204030204" pitchFamily="34" charset="0"/>
                <a:cs typeface="B Nazanin" panose="00000400000000000000" pitchFamily="2" charset="-78"/>
              </a:rPr>
              <a:t> pressure </a:t>
            </a:r>
            <a:r>
              <a:rPr lang="en-US" sz="1500" b="1" dirty="0" err="1">
                <a:latin typeface="Verdana" panose="020B0604030504040204" pitchFamily="34" charset="0"/>
                <a:ea typeface="Calibri" panose="020F0502020204030204" pitchFamily="34" charset="0"/>
                <a:cs typeface="B Nazanin" panose="00000400000000000000" pitchFamily="2" charset="-78"/>
              </a:rPr>
              <a:t>MaintenanceJockey</a:t>
            </a:r>
            <a:r>
              <a:rPr lang="en-US" sz="1500" b="1" dirty="0">
                <a:latin typeface="Verdana" panose="020B0604030504040204" pitchFamily="34" charset="0"/>
                <a:ea typeface="Calibri" panose="020F0502020204030204" pitchFamily="34" charset="0"/>
                <a:cs typeface="B Nazanin" panose="00000400000000000000" pitchFamily="2" charset="-78"/>
              </a:rPr>
              <a:t> Pump) </a:t>
            </a:r>
            <a:r>
              <a:rPr lang="fa-IR" sz="1500" b="1" dirty="0">
                <a:latin typeface="Verdana" panose="020B0604030504040204" pitchFamily="34" charset="0"/>
                <a:ea typeface="Calibri" panose="020F0502020204030204" pitchFamily="34" charset="0"/>
                <a:cs typeface="B Nazanin" panose="00000400000000000000" pitchFamily="2" charset="-78"/>
              </a:rPr>
              <a:t>)به عنوان پمپ حفظ فشار </a:t>
            </a:r>
            <a:r>
              <a:rPr lang="fa-IR" sz="1500" b="1" dirty="0" smtClean="0">
                <a:latin typeface="Verdana" panose="020B0604030504040204" pitchFamily="34" charset="0"/>
                <a:ea typeface="Calibri" panose="020F0502020204030204" pitchFamily="34" charset="0"/>
                <a:cs typeface="B Nazanin" panose="00000400000000000000" pitchFamily="2" charset="-78"/>
              </a:rPr>
              <a:t>می با </a:t>
            </a:r>
            <a:r>
              <a:rPr lang="fa-IR" sz="1500" b="1" dirty="0">
                <a:latin typeface="Verdana" panose="020B0604030504040204" pitchFamily="34" charset="0"/>
                <a:ea typeface="Calibri" panose="020F0502020204030204" pitchFamily="34" charset="0"/>
                <a:cs typeface="B Nazanin" panose="00000400000000000000" pitchFamily="2" charset="-78"/>
              </a:rPr>
              <a:t>شد.</a:t>
            </a:r>
            <a:endParaRPr lang="en-US" sz="15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5" name="Slide Number Placeholder 4"/>
          <p:cNvSpPr>
            <a:spLocks noGrp="1"/>
          </p:cNvSpPr>
          <p:nvPr>
            <p:ph type="sldNum" sz="quarter" idx="12"/>
          </p:nvPr>
        </p:nvSpPr>
        <p:spPr/>
        <p:txBody>
          <a:bodyPr/>
          <a:lstStyle/>
          <a:p>
            <a:fld id="{B24CD6E2-977C-457D-AE12-3D86D0ED57A7}" type="slidenum">
              <a:rPr lang="en-US" smtClean="0"/>
              <a:t>5</a:t>
            </a:fld>
            <a:endParaRPr lang="en-US"/>
          </a:p>
        </p:txBody>
      </p:sp>
    </p:spTree>
    <p:extLst>
      <p:ext uri="{BB962C8B-B14F-4D97-AF65-F5344CB8AC3E}">
        <p14:creationId xmlns:p14="http://schemas.microsoft.com/office/powerpoint/2010/main" val="802864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1245106" y="5588749"/>
            <a:ext cx="8825658" cy="861420"/>
          </a:xfrm>
        </p:spPr>
        <p:txBody>
          <a:bodyPr>
            <a:normAutofit/>
          </a:bodyPr>
          <a:lstStyle/>
          <a:p>
            <a:pPr algn="ctr"/>
            <a:r>
              <a:rPr lang="fa-IR" sz="2400" b="1" dirty="0">
                <a:solidFill>
                  <a:schemeClr val="tx1"/>
                </a:solidFill>
              </a:rPr>
              <a:t>محل قرار گیری جعبه های آتش نشانی در پلن ماتیا رزیدنس</a:t>
            </a:r>
            <a:endParaRPr lang="en-U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6</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746" y="849996"/>
            <a:ext cx="5422005" cy="4745601"/>
          </a:xfrm>
          <a:prstGeom prst="rect">
            <a:avLst/>
          </a:prstGeom>
          <a:ln>
            <a:noFill/>
          </a:ln>
          <a:effectLst>
            <a:softEdge rad="112500"/>
          </a:effectLst>
        </p:spPr>
      </p:pic>
    </p:spTree>
    <p:extLst>
      <p:ext uri="{BB962C8B-B14F-4D97-AF65-F5344CB8AC3E}">
        <p14:creationId xmlns:p14="http://schemas.microsoft.com/office/powerpoint/2010/main" val="4124045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580" y="2962141"/>
            <a:ext cx="10934164" cy="3585692"/>
          </a:xfrm>
        </p:spPr>
        <p:txBody>
          <a:bodyPr/>
          <a:lstStyle/>
          <a:p>
            <a:pPr algn="r" rtl="1"/>
            <a:r>
              <a:rPr lang="fa-IR" dirty="0" smtClean="0">
                <a:solidFill>
                  <a:schemeClr val="tx1">
                    <a:lumMod val="95000"/>
                    <a:lumOff val="5000"/>
                  </a:schemeClr>
                </a:solidFill>
              </a:rPr>
              <a:t>آیا </a:t>
            </a:r>
            <a:r>
              <a:rPr lang="fa-IR" dirty="0">
                <a:solidFill>
                  <a:schemeClr val="tx1">
                    <a:lumMod val="95000"/>
                    <a:lumOff val="5000"/>
                  </a:schemeClr>
                </a:solidFill>
              </a:rPr>
              <a:t>تا کنون به خطرات آتش سوزی اندیشیده اید؟ اگر بعلت مشغله زیاد فرصت نیافته اید  به این خطرات بیاندیشید به آگاهی شما میرسانیم که متاسفانه همواره در اثر وقوع آتش سوزی  تعدادی از هموطنان  عزیزمان متحمل  خسارات مالی و جانی فراوانی میگردند وآرزوهایشان  به یاس  تبدیل میشود و دست رنج چندین ساله به تلی از خاکستر مبدل میگردد.</a:t>
            </a:r>
            <a:endParaRPr lang="en-US" dirty="0">
              <a:solidFill>
                <a:schemeClr val="tx1">
                  <a:lumMod val="95000"/>
                  <a:lumOff val="5000"/>
                </a:schemeClr>
              </a:solidFill>
            </a:endParaRPr>
          </a:p>
          <a:p>
            <a:pPr algn="r" rtl="1"/>
            <a:r>
              <a:rPr lang="fa-IR" dirty="0">
                <a:solidFill>
                  <a:schemeClr val="tx1">
                    <a:lumMod val="95000"/>
                    <a:lumOff val="5000"/>
                  </a:schemeClr>
                </a:solidFill>
              </a:rPr>
              <a:t>حادثه هیچ گاه خبر نمیکند و شما بایستی همواره آماده باشید.</a:t>
            </a:r>
            <a:endParaRPr lang="en-US" dirty="0">
              <a:solidFill>
                <a:schemeClr val="tx1">
                  <a:lumMod val="95000"/>
                  <a:lumOff val="5000"/>
                </a:schemeClr>
              </a:solidFill>
            </a:endParaRPr>
          </a:p>
          <a:p>
            <a:pPr algn="r" rtl="1"/>
            <a:r>
              <a:rPr lang="fa-IR" dirty="0">
                <a:solidFill>
                  <a:schemeClr val="tx1">
                    <a:lumMod val="95000"/>
                    <a:lumOff val="5000"/>
                  </a:schemeClr>
                </a:solidFill>
              </a:rPr>
              <a:t>امروزه خوشبختانه با حداکثر مسائل ایمنی در ساختمان های بلند مرتبه با شروع ساخت و ساز و ساختار آن توسط کارشناسان محترم سازمان آتش نشانی و خدمات ایمنی واحد پیشگیری بعد از تهیه نقشه و جواز کلیه موارد ایمنی از لحاظ فیزیکی و غیره بصورت دستورالعمل اجرائی تنظیم میگردد</a:t>
            </a:r>
            <a:r>
              <a:rPr lang="fa-IR" dirty="0" smtClean="0">
                <a:solidFill>
                  <a:schemeClr val="tx1">
                    <a:lumMod val="95000"/>
                    <a:lumOff val="5000"/>
                  </a:schemeClr>
                </a:solidFill>
              </a:rPr>
              <a:t>.</a:t>
            </a:r>
            <a:endParaRPr lang="en-US" dirty="0">
              <a:solidFill>
                <a:schemeClr val="tx1">
                  <a:lumMod val="95000"/>
                  <a:lumOff val="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7</a:t>
            </a:fld>
            <a:endParaRPr lang="en-US" dirty="0"/>
          </a:p>
        </p:txBody>
      </p:sp>
    </p:spTree>
    <p:extLst>
      <p:ext uri="{BB962C8B-B14F-4D97-AF65-F5344CB8AC3E}">
        <p14:creationId xmlns:p14="http://schemas.microsoft.com/office/powerpoint/2010/main" val="2843119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910" y="929839"/>
            <a:ext cx="8761413" cy="494523"/>
          </a:xfrm>
        </p:spPr>
        <p:txBody>
          <a:bodyPr/>
          <a:lstStyle/>
          <a:p>
            <a:pPr algn="ctr"/>
            <a:r>
              <a:rPr lang="fa-IR" dirty="0" smtClean="0">
                <a:solidFill>
                  <a:schemeClr val="bg1"/>
                </a:solidFill>
                <a:cs typeface="B Nazanin" panose="00000400000000000000" pitchFamily="2" charset="-78"/>
              </a:rPr>
              <a:t>سیستم اعلام حریق</a:t>
            </a:r>
            <a:endParaRPr lang="en-US" dirty="0">
              <a:solidFill>
                <a:schemeClr val="bg1"/>
              </a:solidFill>
              <a:cs typeface="B Nazanin" panose="00000400000000000000" pitchFamily="2" charset="-78"/>
            </a:endParaRPr>
          </a:p>
        </p:txBody>
      </p:sp>
      <p:sp>
        <p:nvSpPr>
          <p:cNvPr id="3" name="Content Placeholder 2"/>
          <p:cNvSpPr>
            <a:spLocks noGrp="1"/>
          </p:cNvSpPr>
          <p:nvPr>
            <p:ph idx="1"/>
          </p:nvPr>
        </p:nvSpPr>
        <p:spPr>
          <a:xfrm>
            <a:off x="475612" y="2587717"/>
            <a:ext cx="11022982" cy="4096418"/>
          </a:xfrm>
          <a:solidFill>
            <a:schemeClr val="accent3">
              <a:lumMod val="60000"/>
              <a:lumOff val="40000"/>
            </a:schemeClr>
          </a:solidFill>
        </p:spPr>
        <p:txBody>
          <a:bodyPr/>
          <a:lstStyle/>
          <a:p>
            <a:pPr algn="r" rtl="1"/>
            <a:endParaRPr lang="en-US" sz="1600" b="1" dirty="0" smtClean="0">
              <a:solidFill>
                <a:schemeClr val="tx1"/>
              </a:solidFill>
              <a:cs typeface="B Nazanin" panose="00000400000000000000" pitchFamily="2" charset="-78"/>
            </a:endParaRPr>
          </a:p>
          <a:p>
            <a:pPr algn="r" rtl="1"/>
            <a:r>
              <a:rPr lang="fa-IR" sz="1600" b="1" dirty="0" smtClean="0">
                <a:solidFill>
                  <a:schemeClr val="tx1"/>
                </a:solidFill>
                <a:cs typeface="B Nazanin" panose="00000400000000000000" pitchFamily="2" charset="-78"/>
              </a:rPr>
              <a:t>ساختمان </a:t>
            </a:r>
            <a:r>
              <a:rPr lang="fa-IR" sz="1600" b="1" dirty="0">
                <a:solidFill>
                  <a:schemeClr val="tx1"/>
                </a:solidFill>
                <a:cs typeface="B Nazanin" panose="00000400000000000000" pitchFamily="2" charset="-78"/>
              </a:rPr>
              <a:t>شما مجهز به سیستم اعلام حریق اتوماتیک و دستی میباشد شما بایستی از نحوه عملکرد آن  آگاه باشید.</a:t>
            </a:r>
            <a:endParaRPr lang="en-US"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در صورتیکه آتش سوزی در واحد شما اتفاق  افتاده باشد خونسردی خود را حفظ کرده و محل وقوع  آتش سوزی را بررسی و با استفاده از خاموش کننده (کپسول آتش نشانی) نصب  شده در راهرو یا شلنگ موجود در جعبه آتش نشانی آتش سوزی را خاموش و مهار نمایید.</a:t>
            </a:r>
            <a:endParaRPr lang="en-US"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در صورتیکه صدای آژیر ناشی از عملکرد دتکتور های نصب شده در واحد ها و شستی های طبقات را شنیدید ولی آتش سوزی در منزل شما اتفاق نیفتاده بود در کمال آرامش و خونسردی از پلکان (خروجهای اضطراری) با توجه به علائم خروج به فضای باز بروید.</a:t>
            </a:r>
            <a:endParaRPr lang="en-US"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چنانچه شما قبل از سیستم های اعلام حریق وقوع آتش سوزی را مشاهده کردید فوراً با فشار دادن شیشه شستی نصب شده در لابی طبقات،  ساکنین را از آتش سوزی در ساختمان مطلع نمایید.</a:t>
            </a:r>
            <a:endParaRPr lang="en-US" sz="1600" b="1" dirty="0">
              <a:solidFill>
                <a:schemeClr val="tx1"/>
              </a:solidFill>
              <a:cs typeface="B Nazanin" panose="00000400000000000000" pitchFamily="2" charset="-78"/>
            </a:endParaRPr>
          </a:p>
          <a:p>
            <a:pPr algn="r" rtl="1"/>
            <a:r>
              <a:rPr lang="fa-IR" sz="1600" b="1" dirty="0">
                <a:solidFill>
                  <a:schemeClr val="tx1"/>
                </a:solidFill>
                <a:cs typeface="B Nazanin" panose="00000400000000000000" pitchFamily="2" charset="-78"/>
              </a:rPr>
              <a:t>دانستن دو شماره تلفن (125 آتش نشانی) و (110 پلیس انتظامی ) وحفظ خونسردی و آگاهی از نحوه عملکرد سیستم ها نیز در امر یاری رسانی در کلیه موارد خطر و حریق بسیار موثر میباشد.</a:t>
            </a:r>
            <a:endParaRPr lang="en-US" sz="1600" b="1" dirty="0">
              <a:solidFill>
                <a:schemeClr val="tx1"/>
              </a:solidFill>
              <a:cs typeface="B Nazanin" panose="00000400000000000000" pitchFamily="2" charset="-78"/>
            </a:endParaRPr>
          </a:p>
          <a:p>
            <a:pPr algn="ctr"/>
            <a:r>
              <a:rPr lang="en-US" b="1" dirty="0" smtClean="0">
                <a:solidFill>
                  <a:schemeClr val="tx1"/>
                </a:solidFill>
                <a:effectLst>
                  <a:outerShdw blurRad="38100" dist="38100" dir="2700000" algn="tl">
                    <a:srgbClr val="000000">
                      <a:alpha val="43137"/>
                    </a:srgbClr>
                  </a:outerShdw>
                </a:effectLst>
                <a:cs typeface="B Nazanin" panose="00000400000000000000" pitchFamily="2" charset="-78"/>
              </a:rPr>
              <a:t>.</a:t>
            </a:r>
            <a:r>
              <a:rPr lang="fa-IR" b="1" dirty="0" smtClean="0">
                <a:solidFill>
                  <a:schemeClr val="tx1"/>
                </a:solidFill>
                <a:effectLst>
                  <a:outerShdw blurRad="38100" dist="38100" dir="2700000" algn="tl">
                    <a:srgbClr val="000000">
                      <a:alpha val="43137"/>
                    </a:srgbClr>
                  </a:outerShdw>
                </a:effectLst>
                <a:cs typeface="B Nazanin" panose="00000400000000000000" pitchFamily="2" charset="-78"/>
              </a:rPr>
              <a:t>در </a:t>
            </a:r>
            <a:r>
              <a:rPr lang="fa-IR" b="1" dirty="0">
                <a:solidFill>
                  <a:schemeClr val="tx1"/>
                </a:solidFill>
                <a:effectLst>
                  <a:outerShdw blurRad="38100" dist="38100" dir="2700000" algn="tl">
                    <a:srgbClr val="000000">
                      <a:alpha val="43137"/>
                    </a:srgbClr>
                  </a:outerShdw>
                </a:effectLst>
                <a:cs typeface="B Nazanin" panose="00000400000000000000" pitchFamily="2" charset="-78"/>
              </a:rPr>
              <a:t>انتها آرزوی زندگی سرشار از سلامتی و پیروزی و ایمنی برای شما شهروند گرامی و خانواده محترم را خواستاریم</a:t>
            </a:r>
            <a:endParaRPr lang="en-US" b="1" dirty="0">
              <a:solidFill>
                <a:schemeClr val="tx1"/>
              </a:solidFill>
              <a:effectLst>
                <a:outerShdw blurRad="38100" dist="38100" dir="2700000" algn="tl">
                  <a:srgbClr val="000000">
                    <a:alpha val="43137"/>
                  </a:srgbClr>
                </a:outerShdw>
              </a:effectLst>
              <a:cs typeface="B Nazanin" panose="000004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8</a:t>
            </a:fld>
            <a:endParaRPr lang="en-US"/>
          </a:p>
        </p:txBody>
      </p:sp>
    </p:spTree>
    <p:extLst>
      <p:ext uri="{BB962C8B-B14F-4D97-AF65-F5344CB8AC3E}">
        <p14:creationId xmlns:p14="http://schemas.microsoft.com/office/powerpoint/2010/main" val="644139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دوربین مدار بسته</a:t>
            </a:r>
            <a:endParaRPr lang="en-US" dirty="0"/>
          </a:p>
        </p:txBody>
      </p:sp>
      <p:sp>
        <p:nvSpPr>
          <p:cNvPr id="3" name="Content Placeholder 2"/>
          <p:cNvSpPr>
            <a:spLocks noGrp="1"/>
          </p:cNvSpPr>
          <p:nvPr>
            <p:ph idx="1"/>
          </p:nvPr>
        </p:nvSpPr>
        <p:spPr>
          <a:xfrm>
            <a:off x="540913" y="2451242"/>
            <a:ext cx="11037194" cy="4129862"/>
          </a:xfrm>
          <a:solidFill>
            <a:schemeClr val="accent3">
              <a:lumMod val="40000"/>
              <a:lumOff val="60000"/>
            </a:schemeClr>
          </a:solidFill>
        </p:spPr>
        <p:txBody>
          <a:bodyPr/>
          <a:lstStyle/>
          <a:p>
            <a:pPr algn="r" rtl="1"/>
            <a:r>
              <a:rPr lang="fa-IR" sz="1600" b="1" dirty="0">
                <a:solidFill>
                  <a:schemeClr val="tx1"/>
                </a:solidFill>
              </a:rPr>
              <a:t>سیستم دوربین مداربسته بکارگرفته شده در مجتمع ماتیا شامل </a:t>
            </a:r>
            <a:r>
              <a:rPr lang="fa-IR" sz="1600" b="1" dirty="0" smtClean="0">
                <a:solidFill>
                  <a:schemeClr val="tx1"/>
                </a:solidFill>
              </a:rPr>
              <a:t>حدود </a:t>
            </a:r>
            <a:r>
              <a:rPr lang="fa-IR" sz="1600" b="1" dirty="0">
                <a:solidFill>
                  <a:schemeClr val="tx1"/>
                </a:solidFill>
              </a:rPr>
              <a:t>251 عدد دوربین آنالوگ و تحت شبکه میباشد. </a:t>
            </a:r>
            <a:endParaRPr lang="en-US" sz="1600" b="1" dirty="0">
              <a:solidFill>
                <a:schemeClr val="tx1"/>
              </a:solidFill>
            </a:endParaRPr>
          </a:p>
          <a:p>
            <a:pPr algn="r" rtl="1"/>
            <a:r>
              <a:rPr lang="fa-IR" sz="1600" b="1" dirty="0" smtClean="0">
                <a:solidFill>
                  <a:schemeClr val="tx1"/>
                </a:solidFill>
              </a:rPr>
              <a:t>پراکندگی </a:t>
            </a:r>
            <a:r>
              <a:rPr lang="fa-IR" sz="1600" b="1" dirty="0">
                <a:solidFill>
                  <a:schemeClr val="tx1"/>
                </a:solidFill>
              </a:rPr>
              <a:t>چیدمان دوربین ها برای ایجاد سیستم حفاظت فیزیکی به صورت زیر میباشد :</a:t>
            </a:r>
            <a:endParaRPr lang="en-US" sz="1600" b="1" dirty="0">
              <a:solidFill>
                <a:schemeClr val="tx1"/>
              </a:solidFill>
            </a:endParaRPr>
          </a:p>
          <a:p>
            <a:pPr algn="r" rtl="1"/>
            <a:r>
              <a:rPr lang="fa-IR" sz="1600" b="1" dirty="0">
                <a:solidFill>
                  <a:schemeClr val="tx1"/>
                </a:solidFill>
              </a:rPr>
              <a:t>1- کنترل تردد وسایل نقلیه و افراد در  طبقات پارکینگ</a:t>
            </a:r>
            <a:endParaRPr lang="en-US" sz="1600" b="1" dirty="0">
              <a:solidFill>
                <a:schemeClr val="tx1"/>
              </a:solidFill>
            </a:endParaRPr>
          </a:p>
          <a:p>
            <a:pPr algn="r" rtl="1"/>
            <a:r>
              <a:rPr lang="fa-IR" sz="1600" b="1" dirty="0">
                <a:solidFill>
                  <a:schemeClr val="tx1"/>
                </a:solidFill>
              </a:rPr>
              <a:t>2-  ترددها در محل توقف آسانسورها و داخل آسانسورها</a:t>
            </a:r>
            <a:endParaRPr lang="en-US" sz="1600" b="1" dirty="0">
              <a:solidFill>
                <a:schemeClr val="tx1"/>
              </a:solidFill>
            </a:endParaRPr>
          </a:p>
          <a:p>
            <a:pPr algn="r" rtl="1"/>
            <a:r>
              <a:rPr lang="fa-IR" sz="1600" b="1" dirty="0">
                <a:solidFill>
                  <a:schemeClr val="tx1"/>
                </a:solidFill>
              </a:rPr>
              <a:t>3- تردد ها در لابی</a:t>
            </a:r>
            <a:endParaRPr lang="en-US" sz="1600" b="1" dirty="0">
              <a:solidFill>
                <a:schemeClr val="tx1"/>
              </a:solidFill>
            </a:endParaRPr>
          </a:p>
          <a:p>
            <a:pPr algn="r" rtl="1"/>
            <a:r>
              <a:rPr lang="fa-IR" sz="1600" b="1" dirty="0">
                <a:solidFill>
                  <a:schemeClr val="tx1"/>
                </a:solidFill>
              </a:rPr>
              <a:t>4- حفاظت پیرامونی</a:t>
            </a:r>
            <a:endParaRPr lang="en-US" sz="1600" b="1" dirty="0">
              <a:solidFill>
                <a:schemeClr val="tx1"/>
              </a:solidFill>
            </a:endParaRPr>
          </a:p>
          <a:p>
            <a:pPr algn="r" rtl="1"/>
            <a:r>
              <a:rPr lang="fa-IR" sz="1600" b="1" dirty="0">
                <a:solidFill>
                  <a:schemeClr val="tx1"/>
                </a:solidFill>
              </a:rPr>
              <a:t>5- ورودی های اصلی </a:t>
            </a:r>
            <a:endParaRPr lang="en-US" sz="1600" b="1" dirty="0">
              <a:solidFill>
                <a:schemeClr val="tx1"/>
              </a:solidFill>
            </a:endParaRPr>
          </a:p>
          <a:p>
            <a:pPr algn="r" rtl="1"/>
            <a:r>
              <a:rPr lang="fa-IR" sz="1600" b="1" dirty="0" smtClean="0">
                <a:solidFill>
                  <a:schemeClr val="tx1"/>
                </a:solidFill>
              </a:rPr>
              <a:t>در </a:t>
            </a:r>
            <a:r>
              <a:rPr lang="fa-IR" sz="1600" b="1" dirty="0">
                <a:solidFill>
                  <a:schemeClr val="tx1"/>
                </a:solidFill>
              </a:rPr>
              <a:t>این پروژه سعی شده است ضمن استفاده از فناوری های روز در تجهیزات مداربسته و استفاده از نرم افزار های مدیریت تصاویر حرفه ای،پوشش کامل محیطی و ایجاد یک چشم مجازی جهت نظارت بر کلیه تردد ها و همچنین ثبت کلیه وقایع و رویداد ها رعایت گردد.</a:t>
            </a:r>
            <a:endParaRPr lang="en-US" sz="1600" b="1" dirty="0">
              <a:solidFill>
                <a:schemeClr val="tx1"/>
              </a:solidFill>
            </a:endParaRPr>
          </a:p>
          <a:p>
            <a:pPr algn="r" rtl="1"/>
            <a:r>
              <a:rPr lang="fa-IR" sz="1600" b="1" dirty="0">
                <a:solidFill>
                  <a:schemeClr val="tx1"/>
                </a:solidFill>
              </a:rPr>
              <a:t>کلیه دوربین های مداربسته با قابلیت کارکرد در شرایط جوی منطقه، قدرت تشخیص در حداقل روشنایی نقاط مد نظر حفاظت ، رزولوشن مورد نیاز جهت تشخیص تردد ها، انتخاب خواهد شد.</a:t>
            </a:r>
            <a:endParaRPr lang="en-US" sz="1600" b="1" dirty="0">
              <a:solidFill>
                <a:schemeClr val="tx1"/>
              </a:solidFill>
            </a:endParaRPr>
          </a:p>
          <a:p>
            <a:pPr algn="r"/>
            <a:endParaRPr lang="en-US"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323" y="264006"/>
            <a:ext cx="665833" cy="66583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93" y="549100"/>
            <a:ext cx="1625319" cy="1477574"/>
          </a:xfrm>
          <a:prstGeom prst="rect">
            <a:avLst/>
          </a:prstGeom>
        </p:spPr>
      </p:pic>
      <p:sp>
        <p:nvSpPr>
          <p:cNvPr id="6" name="Slide Number Placeholder 5"/>
          <p:cNvSpPr>
            <a:spLocks noGrp="1"/>
          </p:cNvSpPr>
          <p:nvPr>
            <p:ph type="sldNum" sz="quarter" idx="12"/>
          </p:nvPr>
        </p:nvSpPr>
        <p:spPr/>
        <p:txBody>
          <a:bodyPr/>
          <a:lstStyle/>
          <a:p>
            <a:fld id="{B24CD6E2-977C-457D-AE12-3D86D0ED57A7}" type="slidenum">
              <a:rPr lang="en-US" smtClean="0"/>
              <a:t>9</a:t>
            </a:fld>
            <a:endParaRPr lang="en-US"/>
          </a:p>
        </p:txBody>
      </p:sp>
    </p:spTree>
    <p:extLst>
      <p:ext uri="{BB962C8B-B14F-4D97-AF65-F5344CB8AC3E}">
        <p14:creationId xmlns:p14="http://schemas.microsoft.com/office/powerpoint/2010/main" val="29090083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
      <a:dk1>
        <a:sysClr val="windowText" lastClr="000000"/>
      </a:dk1>
      <a:lt1>
        <a:sysClr val="window" lastClr="FFFFFF"/>
      </a:lt1>
      <a:dk2>
        <a:srgbClr val="39302A"/>
      </a:dk2>
      <a:lt2>
        <a:srgbClr val="E5DEDB"/>
      </a:lt2>
      <a:accent1>
        <a:srgbClr val="FFCA08"/>
      </a:accent1>
      <a:accent2>
        <a:srgbClr val="F8931D"/>
      </a:accent2>
      <a:accent3>
        <a:srgbClr val="E1BA8B"/>
      </a:accent3>
      <a:accent4>
        <a:srgbClr val="EC7016"/>
      </a:accent4>
      <a:accent5>
        <a:srgbClr val="E64823"/>
      </a:accent5>
      <a:accent6>
        <a:srgbClr val="FF0000"/>
      </a:accent6>
      <a:hlink>
        <a:srgbClr val="C00000"/>
      </a:hlink>
      <a:folHlink>
        <a:srgbClr val="FFE99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5970</TotalTime>
  <Words>3661</Words>
  <Application>Microsoft Office PowerPoint</Application>
  <PresentationFormat>Widescreen</PresentationFormat>
  <Paragraphs>231</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B Nazanin</vt:lpstr>
      <vt:lpstr>B Zar</vt:lpstr>
      <vt:lpstr>Calibri</vt:lpstr>
      <vt:lpstr>Century Gothic</vt:lpstr>
      <vt:lpstr>Times New Roman</vt:lpstr>
      <vt:lpstr>Verdana</vt:lpstr>
      <vt:lpstr>Wingdings 3</vt:lpstr>
      <vt:lpstr>ذ</vt:lpstr>
      <vt:lpstr>Ion Boardroom</vt:lpstr>
      <vt:lpstr> دستگاه گشت و نگهبانی</vt:lpstr>
      <vt:lpstr>سیستم اطفای حریق در پروژه ماتـــــــیا رزیدنس </vt:lpstr>
      <vt:lpstr>بوستر پمپ </vt:lpstr>
      <vt:lpstr>مزاياي استـــــــــفاده از بوسترپمپ</vt:lpstr>
      <vt:lpstr>PowerPoint Presentation</vt:lpstr>
      <vt:lpstr>PowerPoint Presentation</vt:lpstr>
      <vt:lpstr>PowerPoint Presentation</vt:lpstr>
      <vt:lpstr>سیستم اعلام حریق</vt:lpstr>
      <vt:lpstr>دوربین مدار بسته</vt:lpstr>
      <vt:lpstr>سیستم ذخیره سازی تصاویر</vt:lpstr>
      <vt:lpstr>دوربین های مداربسته </vt:lpstr>
      <vt:lpstr>سیستم مانیتورینگ</vt:lpstr>
      <vt:lpstr>آنتن و ماهواره مرکزی</vt:lpstr>
      <vt:lpstr> سیستم اعلام حریق</vt:lpstr>
      <vt:lpstr>مراحل نصب دکتورها</vt:lpstr>
      <vt:lpstr>دتكتور دودي – حرارتي</vt:lpstr>
      <vt:lpstr> دتكتور دودي فتو الكتريك </vt:lpstr>
      <vt:lpstr>شاسي اعلام حريق آدرس پذير</vt:lpstr>
      <vt:lpstr>مركز كنترل اعلام حريق آدرس پذير هوشمند</vt:lpstr>
      <vt:lpstr>رایزر</vt:lpstr>
      <vt:lpstr>بازشوی درب ها هنگام آتش سوزی</vt:lpstr>
      <vt:lpstr>سيستم اعلام حریق بحرانی در پارکینگ ها </vt:lpstr>
      <vt:lpstr>دیزل ژنراتور</vt:lpstr>
      <vt:lpstr>UPS</vt:lpstr>
      <vt:lpstr>سیستم آنتن</vt:lpstr>
      <vt:lpstr>فضای استخر و باشگاه ورزشی</vt:lpstr>
      <vt:lpstr>گود نور</vt:lpstr>
      <vt:lpstr>دسترسی های سواره</vt:lpstr>
      <vt:lpstr>چیلر</vt:lpstr>
      <vt:lpstr>بویلـــــــــر</vt:lpstr>
      <vt:lpstr>مخازن آب </vt:lpstr>
      <vt:lpstr>سیستم هواســــــــــاز</vt:lpstr>
      <vt:lpstr>سیستم فشار مثبت را ه پله ها</vt:lpstr>
      <vt:lpstr>PowerPoint Presentation</vt:lpstr>
      <vt:lpstr>آســــــــــــــانسور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دستگاه گشت و نگهبانی</dc:title>
  <dc:creator>Sanaz Ahadi</dc:creator>
  <cp:lastModifiedBy>Ali Hoseini</cp:lastModifiedBy>
  <cp:revision>290</cp:revision>
  <cp:lastPrinted>2016-02-23T10:51:35Z</cp:lastPrinted>
  <dcterms:created xsi:type="dcterms:W3CDTF">2016-02-01T14:03:13Z</dcterms:created>
  <dcterms:modified xsi:type="dcterms:W3CDTF">2016-03-13T15:14:47Z</dcterms:modified>
</cp:coreProperties>
</file>